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88" r:id="rId4"/>
    <p:sldId id="289" r:id="rId5"/>
    <p:sldId id="290" r:id="rId6"/>
    <p:sldId id="291" r:id="rId7"/>
    <p:sldId id="292" r:id="rId8"/>
    <p:sldId id="293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24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6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72" y="90"/>
      </p:cViewPr>
      <p:guideLst>
        <p:guide orient="horz" pos="2280"/>
        <p:guide pos="3840"/>
        <p:guide orient="horz" pos="624"/>
        <p:guide orient="horz" pos="3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9EA1F-7E76-4269-B8D5-8092E3E4C7F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2DF2-8739-4E5F-B9DD-32E48D47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3C82-2D45-4BE9-989E-2851FD0BD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79A86-48BB-4A8A-AEA3-ADDB57161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10EBD-7A0B-4E5A-9321-F8A4D6F0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A5AAE7-2748-40A6-9909-C0C064E8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23426-E3D7-406B-A2CD-9BCAA565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7F5AB-9113-409E-BA08-6EA93D13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2C4082-686F-4BB4-999C-3D33A24CF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DC6F4D-F256-4D28-861B-A26F4857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0A21EB-B233-4C24-90AE-C93B11E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1B7108-0729-4F89-8BC5-B08F6224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E0A063-BC0C-4DAE-BAE7-A8E9CBEB6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60F71D-9AA9-4948-A7D2-1641166FF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F03287-B074-4CB0-B705-A19B7EB4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59BEE4-CE6F-4B67-BF5C-68FFDE63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8BCDD6-0F29-47AB-808E-2A09852F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4A32E-E979-4230-8498-E27F14B6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29AE8-2F2B-4006-8E55-989727C2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AE313-45CF-42C4-8D67-2729CDAC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97C648-53E2-46AB-BF90-D935CA14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628C8-BA17-4575-902D-91B5D5C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20B08-4BA9-4F9C-B076-B2936FCA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0F9993-9A15-4042-9AAE-AA45D785C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E0F267-EB12-452F-9137-36B00DC4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F60797-DE91-41EB-9432-FED3A584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7CAE71-833B-45CD-996E-C094B0E4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F845E-D460-43EF-B040-B45603D2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3EB151-5569-4D0C-A63D-E6ED8B7CE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53DB4E-8F10-4709-935C-E382F6062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D58F09-1D5E-488E-A795-CA440BE4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7556D5-ACF5-4A7A-AF48-EB5E432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D527A8-8F10-431A-9DDB-9953679E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B8526-A104-4111-90A9-6E4DA441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0ED51C-6728-49EA-80A6-26BBCE8DC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86F391-0EBC-4F88-A011-12D1E373D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879A4D-6353-4B56-A7AA-5068B41B1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126543-B6F0-4C86-BBC1-7392698BD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386C6A-9A7C-45BC-AA84-CAFA86DE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9EE31C-6DC0-4952-9925-77B13A48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561655-9C08-4882-A894-A066B42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E1F34-6A2A-49A8-B489-DFEBF449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DA4183-950B-4BE3-822C-937EC9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E5B6EA-4AA8-4C06-BDF9-6C127A3E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7F7E91-0957-4971-A049-BC583B4D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8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C6B50F-5389-4DFC-B26D-AAB89BE8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990199-ACFA-48DB-A5E8-496391B8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6F9BF2-34BD-4537-999E-75A2A0F5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6B9C5-31F6-4C78-9848-265AFA47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BEA5A4-38EE-40DF-A90E-FE3320082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F4F7B0-9B0D-4B7B-BEE8-E02F8364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0C0C1D-88E4-4212-B999-DA643DAC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5B0CBE-000F-4BEF-95BD-2F684D97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F8762A-1F40-4043-9F3C-79ED3CE1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1F321-FD1D-4033-8104-7AEAA9C9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57D41C-18BD-4AC6-AE8F-2AE8F880B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A2F1C1-E1B6-4E17-8927-F3BB2087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F23FB4-E4B0-46EC-950F-016C7AA7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31F0B3-74D5-481B-AEF8-33E1B997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6E9F9F-6D8C-47A0-8590-A3F108F5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77AD1E4-21B0-4EDD-AEC7-C25FDF6A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817E53-9E91-4890-AD18-67D2E8DC8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38DCF6-184F-4CF0-8DE6-8C839C72D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5DA3-109C-4BB0-9353-1E81ED7E1CC8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F9484E-F94F-4FC9-AA78-422814FEA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C230FB-2EF3-4D87-9C1E-271083981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2263E0-DD2A-418D-BEFC-0645BB6813CF}"/>
              </a:ext>
            </a:extLst>
          </p:cNvPr>
          <p:cNvSpPr/>
          <p:nvPr/>
        </p:nvSpPr>
        <p:spPr>
          <a:xfrm>
            <a:off x="0" y="0"/>
            <a:ext cx="9169400" cy="6858000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14B4C2E-19A9-4B7A-ABA5-F075146C937E}"/>
              </a:ext>
            </a:extLst>
          </p:cNvPr>
          <p:cNvGrpSpPr/>
          <p:nvPr/>
        </p:nvGrpSpPr>
        <p:grpSpPr>
          <a:xfrm>
            <a:off x="476251" y="2870590"/>
            <a:ext cx="6083300" cy="1015663"/>
            <a:chOff x="476251" y="3887641"/>
            <a:chExt cx="6083300" cy="10156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7B66C77-DD8F-4EB2-82E4-84F18CC6A0E3}"/>
                </a:ext>
              </a:extLst>
            </p:cNvPr>
            <p:cNvSpPr txBox="1"/>
            <p:nvPr/>
          </p:nvSpPr>
          <p:spPr>
            <a:xfrm>
              <a:off x="476251" y="3887641"/>
              <a:ext cx="60833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ТРАНСФОРМАЦИЯ КОНЦЕПТУАЛЬНЫХ ОСНОВ РАЗВИТИЯ АУДИТОРСКОЙ ДЕЯТЕЛЬНОСТИ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F61AE00-ABBA-465C-923C-5A026CEB1D08}"/>
                </a:ext>
              </a:extLst>
            </p:cNvPr>
            <p:cNvSpPr txBox="1"/>
            <p:nvPr/>
          </p:nvSpPr>
          <p:spPr>
            <a:xfrm>
              <a:off x="476251" y="3887641"/>
              <a:ext cx="60833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4D8B0E-FCE1-4577-A042-95227FED812A}"/>
              </a:ext>
            </a:extLst>
          </p:cNvPr>
          <p:cNvSpPr txBox="1"/>
          <p:nvPr/>
        </p:nvSpPr>
        <p:spPr>
          <a:xfrm>
            <a:off x="476251" y="5396880"/>
            <a:ext cx="608330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+mj-lt"/>
              </a:rPr>
              <a:t>Владимир </a:t>
            </a:r>
            <a:r>
              <a:rPr lang="ru-RU" sz="1600" b="1" dirty="0" err="1">
                <a:solidFill>
                  <a:schemeClr val="bg1"/>
                </a:solidFill>
                <a:latin typeface="+mj-lt"/>
              </a:rPr>
              <a:t>Тигранович</a:t>
            </a:r>
            <a:r>
              <a:rPr lang="ru-RU" sz="1600" b="1" dirty="0">
                <a:solidFill>
                  <a:schemeClr val="bg1"/>
                </a:solidFill>
                <a:latin typeface="+mj-lt"/>
              </a:rPr>
              <a:t> Чая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+mj-lt"/>
              </a:rPr>
              <a:t>д.э.н., профессор, академик РАЕН,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+mj-lt"/>
              </a:rPr>
              <a:t> главный научный сотрудник кафедры учета, анализа и аудита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+mj-lt"/>
              </a:rPr>
              <a:t> экономического факультета МГУ имени М.В. Ломоносова,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xmlns="" id="{3D45514E-AA88-4E7B-B2CC-36C668CB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230" y="2290354"/>
            <a:ext cx="4108653" cy="2738257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8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xmlns="" id="{0E214C60-73C0-43E5-AC80-FD521EB846C1}"/>
              </a:ext>
            </a:extLst>
          </p:cNvPr>
          <p:cNvSpPr/>
          <p:nvPr/>
        </p:nvSpPr>
        <p:spPr>
          <a:xfrm>
            <a:off x="2163899" y="3757750"/>
            <a:ext cx="9232900" cy="211495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это мы обращали внимание еще в 2013 году, подчеркивая, что в смежных отраслях таких как бухгалтерский учет и экономический анализ хозяйственной деятельности имеются самостоятельные издания по теории экономического анализа и теории бухгалтерского учета включая монографические издания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530678" y="1127233"/>
            <a:ext cx="9232900" cy="1973018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Ключевой проблемой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развития аудиторской деятельности в России является отсутствие стройной теории (теоретических основ) аудита, как необходимой предпосылки развития аудиторской деятельности не только в нашей стране, но и в международном разрезе.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xmlns="" id="{0E214C60-73C0-43E5-AC80-FD521EB846C1}"/>
              </a:ext>
            </a:extLst>
          </p:cNvPr>
          <p:cNvSpPr/>
          <p:nvPr/>
        </p:nvSpPr>
        <p:spPr>
          <a:xfrm>
            <a:off x="2163899" y="3757750"/>
            <a:ext cx="9232900" cy="211495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момента постановки вопроса и до принятия [Распоряжение Правительства РФ «Об утверждении Концепции развития аудиторской деятельности в Российской Федерации до 2024 года» 31 декабря 2020 года № 3709] понадобилось семь лет организационно-методических и методологических усилий для окончательного принятия «Концепции развития аудиторской деятельности в РФ до 2024 года».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530678" y="1127233"/>
            <a:ext cx="9232900" cy="1973018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Именно тогда был поставлен вопрос о необходимости создания самостоятельных концептуальных основ развития аудиторской деятельности в РФ.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xmlns="" id="{0E214C60-73C0-43E5-AC80-FD521EB846C1}"/>
              </a:ext>
            </a:extLst>
          </p:cNvPr>
          <p:cNvSpPr/>
          <p:nvPr/>
        </p:nvSpPr>
        <p:spPr>
          <a:xfrm>
            <a:off x="1563007" y="2789957"/>
            <a:ext cx="9232900" cy="211495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Новая Концепция должна быть адаптирована к новым условиям хозяйствования в нашей стране, включая такие проблемы и особенности функционирования в новом экономическом пространстве, как неопределенность, нестабильность, волатильность и непредсказуемость.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173627" y="671648"/>
            <a:ext cx="9232900" cy="1973018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Насущным вопросом развития аудиторской деятельности становится необходимость разработки и принятия новой Концепции развития на 2024-2027 годы (среднесрочная перспектива).</a:t>
            </a:r>
            <a:endParaRPr lang="en-US" dirty="0"/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xmlns="" id="{05EFB57D-1604-4701-A179-F778C01B0C82}"/>
              </a:ext>
            </a:extLst>
          </p:cNvPr>
          <p:cNvSpPr/>
          <p:nvPr/>
        </p:nvSpPr>
        <p:spPr>
          <a:xfrm>
            <a:off x="3561717" y="5041501"/>
            <a:ext cx="7315382" cy="158572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Подготовлен Макет новых Концептуальных основ развития аудиторской деятельности, включающий как совершенно новые условия и факторы функционирования, так и соблюдение принципов преемственности базовых элементов ныне действующей Концепции.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3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2525211" y="294341"/>
            <a:ext cx="7176407" cy="66200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блок-схема Макета Концепции развития аудиторской деятельности до 2027 года.</a:t>
            </a:r>
            <a:endParaRPr lang="en-US" dirty="0"/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xmlns="" id="{05EFB57D-1604-4701-A179-F778C01B0C82}"/>
              </a:ext>
            </a:extLst>
          </p:cNvPr>
          <p:cNvSpPr/>
          <p:nvPr/>
        </p:nvSpPr>
        <p:spPr>
          <a:xfrm>
            <a:off x="983537" y="1190278"/>
            <a:ext cx="4420143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нормативно-правовой базы аудита</a:t>
            </a:r>
          </a:p>
        </p:txBody>
      </p:sp>
      <p:sp>
        <p:nvSpPr>
          <p:cNvPr id="33" name="Rounded Rectangle 13">
            <a:extLst>
              <a:ext uri="{FF2B5EF4-FFF2-40B4-BE49-F238E27FC236}">
                <a16:creationId xmlns:a16="http://schemas.microsoft.com/office/drawing/2014/main" xmlns="" id="{ED7542BB-3303-4881-8EAD-620424830611}"/>
              </a:ext>
            </a:extLst>
          </p:cNvPr>
          <p:cNvSpPr/>
          <p:nvPr/>
        </p:nvSpPr>
        <p:spPr>
          <a:xfrm>
            <a:off x="983537" y="1619023"/>
            <a:ext cx="4145825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1.1.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Законодательные инициативы в области аудита и саморегулирования</a:t>
            </a:r>
          </a:p>
        </p:txBody>
      </p:sp>
      <p:sp>
        <p:nvSpPr>
          <p:cNvPr id="34" name="Rounded Rectangle 13">
            <a:extLst>
              <a:ext uri="{FF2B5EF4-FFF2-40B4-BE49-F238E27FC236}">
                <a16:creationId xmlns:a16="http://schemas.microsoft.com/office/drawing/2014/main" xmlns="" id="{ED5ACBE8-7E76-4C6F-A484-EDBA0419A61E}"/>
              </a:ext>
            </a:extLst>
          </p:cNvPr>
          <p:cNvSpPr/>
          <p:nvPr/>
        </p:nvSpPr>
        <p:spPr>
          <a:xfrm>
            <a:off x="983537" y="2091313"/>
            <a:ext cx="4420143" cy="49513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2.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регулирующих органов и совершенствование их деятельности</a:t>
            </a:r>
          </a:p>
        </p:txBody>
      </p:sp>
      <p:sp>
        <p:nvSpPr>
          <p:cNvPr id="35" name="Rounded Rectangle 13">
            <a:extLst>
              <a:ext uri="{FF2B5EF4-FFF2-40B4-BE49-F238E27FC236}">
                <a16:creationId xmlns:a16="http://schemas.microsoft.com/office/drawing/2014/main" xmlns="" id="{8D8B96DE-39D0-42D8-BC35-58A41ACE88CD}"/>
              </a:ext>
            </a:extLst>
          </p:cNvPr>
          <p:cNvSpPr/>
          <p:nvPr/>
        </p:nvSpPr>
        <p:spPr>
          <a:xfrm>
            <a:off x="983535" y="2647577"/>
            <a:ext cx="4420143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3.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Стандартизация аудиторской деятельности</a:t>
            </a:r>
          </a:p>
        </p:txBody>
      </p:sp>
      <p:sp>
        <p:nvSpPr>
          <p:cNvPr id="36" name="Rounded Rectangle 13">
            <a:extLst>
              <a:ext uri="{FF2B5EF4-FFF2-40B4-BE49-F238E27FC236}">
                <a16:creationId xmlns:a16="http://schemas.microsoft.com/office/drawing/2014/main" xmlns="" id="{56EFC618-263D-4DD8-AB05-01C8C91EDC69}"/>
              </a:ext>
            </a:extLst>
          </p:cNvPr>
          <p:cNvSpPr/>
          <p:nvPr/>
        </p:nvSpPr>
        <p:spPr>
          <a:xfrm>
            <a:off x="1000678" y="3120810"/>
            <a:ext cx="4420143" cy="507894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4.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вопросов консолидации учетной, аналитической, и аудиторской профессии</a:t>
            </a:r>
          </a:p>
        </p:txBody>
      </p:sp>
      <p:sp>
        <p:nvSpPr>
          <p:cNvPr id="37" name="Rounded Rectangle 13">
            <a:extLst>
              <a:ext uri="{FF2B5EF4-FFF2-40B4-BE49-F238E27FC236}">
                <a16:creationId xmlns:a16="http://schemas.microsoft.com/office/drawing/2014/main" xmlns="" id="{A405B169-AEEB-4C8E-B7F4-2D75118EFC45}"/>
              </a:ext>
            </a:extLst>
          </p:cNvPr>
          <p:cNvSpPr/>
          <p:nvPr/>
        </p:nvSpPr>
        <p:spPr>
          <a:xfrm>
            <a:off x="1000679" y="3688127"/>
            <a:ext cx="4420142" cy="507894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5.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контроля аудиторской деятельности (КАД) и внутреннего контроля</a:t>
            </a:r>
          </a:p>
        </p:txBody>
      </p:sp>
      <p:sp>
        <p:nvSpPr>
          <p:cNvPr id="38" name="Rounded Rectangle 13">
            <a:extLst>
              <a:ext uri="{FF2B5EF4-FFF2-40B4-BE49-F238E27FC236}">
                <a16:creationId xmlns:a16="http://schemas.microsoft.com/office/drawing/2014/main" xmlns="" id="{E6A787C0-2267-4314-8B2D-2CD0CCF0C858}"/>
              </a:ext>
            </a:extLst>
          </p:cNvPr>
          <p:cNvSpPr/>
          <p:nvPr/>
        </p:nvSpPr>
        <p:spPr>
          <a:xfrm>
            <a:off x="998499" y="4212658"/>
            <a:ext cx="4145825" cy="40586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5.1.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Классификатор нарушения в системе КАД</a:t>
            </a:r>
          </a:p>
        </p:txBody>
      </p:sp>
      <p:sp>
        <p:nvSpPr>
          <p:cNvPr id="39" name="Rounded Rectangle 13">
            <a:extLst>
              <a:ext uri="{FF2B5EF4-FFF2-40B4-BE49-F238E27FC236}">
                <a16:creationId xmlns:a16="http://schemas.microsoft.com/office/drawing/2014/main" xmlns="" id="{A13DDFEB-390A-408E-969E-C632BE0A29E4}"/>
              </a:ext>
            </a:extLst>
          </p:cNvPr>
          <p:cNvSpPr/>
          <p:nvPr/>
        </p:nvSpPr>
        <p:spPr>
          <a:xfrm>
            <a:off x="1000679" y="4680094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6.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Дисциплинарное производство</a:t>
            </a:r>
          </a:p>
        </p:txBody>
      </p:sp>
      <p:sp>
        <p:nvSpPr>
          <p:cNvPr id="40" name="Rounded Rectangle 13">
            <a:extLst>
              <a:ext uri="{FF2B5EF4-FFF2-40B4-BE49-F238E27FC236}">
                <a16:creationId xmlns:a16="http://schemas.microsoft.com/office/drawing/2014/main" xmlns="" id="{25785F81-8269-4FD8-A6B0-C931D5D06DB3}"/>
              </a:ext>
            </a:extLst>
          </p:cNvPr>
          <p:cNvSpPr/>
          <p:nvPr/>
        </p:nvSpPr>
        <p:spPr>
          <a:xfrm>
            <a:off x="1000679" y="5159387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7.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специализированных органов</a:t>
            </a:r>
          </a:p>
        </p:txBody>
      </p:sp>
      <p:sp>
        <p:nvSpPr>
          <p:cNvPr id="41" name="Rounded Rectangle 13">
            <a:extLst>
              <a:ext uri="{FF2B5EF4-FFF2-40B4-BE49-F238E27FC236}">
                <a16:creationId xmlns:a16="http://schemas.microsoft.com/office/drawing/2014/main" xmlns="" id="{7555F934-29D7-4725-9703-31117F6F57DA}"/>
              </a:ext>
            </a:extLst>
          </p:cNvPr>
          <p:cNvSpPr/>
          <p:nvPr/>
        </p:nvSpPr>
        <p:spPr>
          <a:xfrm>
            <a:off x="998499" y="5644637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8.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этика и независимость</a:t>
            </a:r>
          </a:p>
        </p:txBody>
      </p:sp>
      <p:sp>
        <p:nvSpPr>
          <p:cNvPr id="42" name="Rounded Rectangle 13">
            <a:extLst>
              <a:ext uri="{FF2B5EF4-FFF2-40B4-BE49-F238E27FC236}">
                <a16:creationId xmlns:a16="http://schemas.microsoft.com/office/drawing/2014/main" xmlns="" id="{83AB32F8-87A0-4630-97B4-396D2C0B24EB}"/>
              </a:ext>
            </a:extLst>
          </p:cNvPr>
          <p:cNvSpPr/>
          <p:nvPr/>
        </p:nvSpPr>
        <p:spPr>
          <a:xfrm>
            <a:off x="998499" y="6118104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9.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Противодействие коррупции</a:t>
            </a:r>
          </a:p>
        </p:txBody>
      </p:sp>
      <p:sp>
        <p:nvSpPr>
          <p:cNvPr id="43" name="Rounded Rectangle 13">
            <a:extLst>
              <a:ext uri="{FF2B5EF4-FFF2-40B4-BE49-F238E27FC236}">
                <a16:creationId xmlns:a16="http://schemas.microsoft.com/office/drawing/2014/main" xmlns="" id="{7CB719DF-BB3E-4225-B351-5C744A441539}"/>
              </a:ext>
            </a:extLst>
          </p:cNvPr>
          <p:cNvSpPr/>
          <p:nvPr/>
        </p:nvSpPr>
        <p:spPr>
          <a:xfrm>
            <a:off x="6827533" y="1190277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10.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Образование, повышение квалификации и аттестация аудиторов</a:t>
            </a:r>
          </a:p>
        </p:txBody>
      </p:sp>
      <p:sp>
        <p:nvSpPr>
          <p:cNvPr id="44" name="Rounded Rectangle 13">
            <a:extLst>
              <a:ext uri="{FF2B5EF4-FFF2-40B4-BE49-F238E27FC236}">
                <a16:creationId xmlns:a16="http://schemas.microsoft.com/office/drawing/2014/main" xmlns="" id="{3840A410-AEB2-43DD-925C-E19C656E038F}"/>
              </a:ext>
            </a:extLst>
          </p:cNvPr>
          <p:cNvSpPr/>
          <p:nvPr/>
        </p:nvSpPr>
        <p:spPr>
          <a:xfrm>
            <a:off x="6827533" y="1627741"/>
            <a:ext cx="4145825" cy="40586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10.1.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Привлечение молодежи в профессию</a:t>
            </a:r>
          </a:p>
        </p:txBody>
      </p:sp>
      <p:sp>
        <p:nvSpPr>
          <p:cNvPr id="45" name="Rounded Rectangle 13">
            <a:extLst>
              <a:ext uri="{FF2B5EF4-FFF2-40B4-BE49-F238E27FC236}">
                <a16:creationId xmlns:a16="http://schemas.microsoft.com/office/drawing/2014/main" xmlns="" id="{2E9146F4-3572-4CB9-8CB3-4B391866D4D7}"/>
              </a:ext>
            </a:extLst>
          </p:cNvPr>
          <p:cNvSpPr/>
          <p:nvPr/>
        </p:nvSpPr>
        <p:spPr>
          <a:xfrm>
            <a:off x="6827532" y="2058467"/>
            <a:ext cx="4145825" cy="40586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10.2.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взаимодействия с ВУЗами</a:t>
            </a:r>
          </a:p>
        </p:txBody>
      </p:sp>
      <p:sp>
        <p:nvSpPr>
          <p:cNvPr id="46" name="Rounded Rectangle 13">
            <a:extLst>
              <a:ext uri="{FF2B5EF4-FFF2-40B4-BE49-F238E27FC236}">
                <a16:creationId xmlns:a16="http://schemas.microsoft.com/office/drawing/2014/main" xmlns="" id="{76C8BD71-DCA9-450E-9A9E-53B5E0A94960}"/>
              </a:ext>
            </a:extLst>
          </p:cNvPr>
          <p:cNvSpPr/>
          <p:nvPr/>
        </p:nvSpPr>
        <p:spPr>
          <a:xfrm>
            <a:off x="6827532" y="2533978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Международное сотрудничество</a:t>
            </a:r>
          </a:p>
        </p:txBody>
      </p:sp>
      <p:sp>
        <p:nvSpPr>
          <p:cNvPr id="47" name="Rounded Rectangle 13">
            <a:extLst>
              <a:ext uri="{FF2B5EF4-FFF2-40B4-BE49-F238E27FC236}">
                <a16:creationId xmlns:a16="http://schemas.microsoft.com/office/drawing/2014/main" xmlns="" id="{3CBD34C7-1D4D-47CD-A7D8-B0F21EEC5BD8}"/>
              </a:ext>
            </a:extLst>
          </p:cNvPr>
          <p:cNvSpPr/>
          <p:nvPr/>
        </p:nvSpPr>
        <p:spPr>
          <a:xfrm>
            <a:off x="6827532" y="3013026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12.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Цифровизация и применение ИТ технологий</a:t>
            </a:r>
          </a:p>
        </p:txBody>
      </p:sp>
      <p:sp>
        <p:nvSpPr>
          <p:cNvPr id="48" name="Rounded Rectangle 13">
            <a:extLst>
              <a:ext uri="{FF2B5EF4-FFF2-40B4-BE49-F238E27FC236}">
                <a16:creationId xmlns:a16="http://schemas.microsoft.com/office/drawing/2014/main" xmlns="" id="{DE371CF8-AFE8-4546-8DC4-AC87D897D86D}"/>
              </a:ext>
            </a:extLst>
          </p:cNvPr>
          <p:cNvSpPr/>
          <p:nvPr/>
        </p:nvSpPr>
        <p:spPr>
          <a:xfrm>
            <a:off x="6827532" y="3455163"/>
            <a:ext cx="4145825" cy="40586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12.1.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базовых элементов искусственного интеллекта</a:t>
            </a:r>
          </a:p>
        </p:txBody>
      </p:sp>
      <p:sp>
        <p:nvSpPr>
          <p:cNvPr id="49" name="Rounded Rectangle 13">
            <a:extLst>
              <a:ext uri="{FF2B5EF4-FFF2-40B4-BE49-F238E27FC236}">
                <a16:creationId xmlns:a16="http://schemas.microsoft.com/office/drawing/2014/main" xmlns="" id="{11CA1C3F-8A57-4F2A-B795-21F4555F83E5}"/>
              </a:ext>
            </a:extLst>
          </p:cNvPr>
          <p:cNvSpPr/>
          <p:nvPr/>
        </p:nvSpPr>
        <p:spPr>
          <a:xfrm>
            <a:off x="6827533" y="3887026"/>
            <a:ext cx="3727270" cy="40586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12.1.1.</a:t>
            </a:r>
          </a:p>
          <a:p>
            <a:pPr algn="ctr"/>
            <a:r>
              <a:rPr lang="ru-RU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персептрона (базового элемента ИИ) в контроле качества аудита</a:t>
            </a:r>
          </a:p>
        </p:txBody>
      </p:sp>
      <p:sp>
        <p:nvSpPr>
          <p:cNvPr id="50" name="Rounded Rectangle 13">
            <a:extLst>
              <a:ext uri="{FF2B5EF4-FFF2-40B4-BE49-F238E27FC236}">
                <a16:creationId xmlns:a16="http://schemas.microsoft.com/office/drawing/2014/main" xmlns="" id="{B4D5D23B-6F04-43B9-8B36-D9F36D702212}"/>
              </a:ext>
            </a:extLst>
          </p:cNvPr>
          <p:cNvSpPr/>
          <p:nvPr/>
        </p:nvSpPr>
        <p:spPr>
          <a:xfrm>
            <a:off x="6827532" y="4360215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13.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новой исходной парадигмы дальнейшего развития аудиторской деятельности</a:t>
            </a:r>
          </a:p>
        </p:txBody>
      </p:sp>
      <p:sp>
        <p:nvSpPr>
          <p:cNvPr id="55" name="Rounded Rectangle 13">
            <a:extLst>
              <a:ext uri="{FF2B5EF4-FFF2-40B4-BE49-F238E27FC236}">
                <a16:creationId xmlns:a16="http://schemas.microsoft.com/office/drawing/2014/main" xmlns="" id="{FB7C5A88-C363-4A63-8520-C8E33F274675}"/>
              </a:ext>
            </a:extLst>
          </p:cNvPr>
          <p:cNvSpPr/>
          <p:nvPr/>
        </p:nvSpPr>
        <p:spPr>
          <a:xfrm>
            <a:off x="6827532" y="4842337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14.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взаимодействия с госорганами и общественными организациями в сфере аудиторской деятельности</a:t>
            </a:r>
          </a:p>
        </p:txBody>
      </p:sp>
      <p:sp>
        <p:nvSpPr>
          <p:cNvPr id="56" name="Rounded Rectangle 13">
            <a:extLst>
              <a:ext uri="{FF2B5EF4-FFF2-40B4-BE49-F238E27FC236}">
                <a16:creationId xmlns:a16="http://schemas.microsoft.com/office/drawing/2014/main" xmlns="" id="{80DCFDD9-A6BF-459A-8592-2842C4F39483}"/>
              </a:ext>
            </a:extLst>
          </p:cNvPr>
          <p:cNvSpPr/>
          <p:nvPr/>
        </p:nvSpPr>
        <p:spPr>
          <a:xfrm>
            <a:off x="6827532" y="5317952"/>
            <a:ext cx="4420142" cy="4120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15.</a:t>
            </a:r>
          </a:p>
          <a:p>
            <a:pPr algn="ctr"/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Отражение специфики и особенностей концептуальных подходов в отдельных отраслях и сферах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6267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1644199" y="2442491"/>
            <a:ext cx="9232900" cy="1973018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из этих блоков содержит необходимость формирования и определения концептуальных подходов по каждому разделу. Иными словами, в целом, Концепция содержит совокупность (обвязку) отдельных концептуальных подходов по каждому блоку развития.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3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xmlns="" id="{0E214C60-73C0-43E5-AC80-FD521EB846C1}"/>
              </a:ext>
            </a:extLst>
          </p:cNvPr>
          <p:cNvSpPr/>
          <p:nvPr/>
        </p:nvSpPr>
        <p:spPr>
          <a:xfrm>
            <a:off x="1563006" y="2438400"/>
            <a:ext cx="9897473" cy="384918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1313"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следствие Концепция будет способствовать:</a:t>
            </a:r>
          </a:p>
          <a:p>
            <a:pPr marL="627063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повышению конкурентоспособности российского аудита;</a:t>
            </a:r>
          </a:p>
          <a:p>
            <a:pPr marL="627063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консолидации аудиторской профессии;</a:t>
            </a:r>
          </a:p>
          <a:p>
            <a:pPr marL="627063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 методологии аудита в новой исходной парадигме повышения информативности и аналитичности аудиторского заключения;</a:t>
            </a:r>
          </a:p>
          <a:p>
            <a:pPr marL="627063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существенному улучшению всей системы взаимодействия с государственными органами в сфере аудиторской деятельности;</a:t>
            </a:r>
          </a:p>
          <a:p>
            <a:pPr marL="627063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нового поколения аудиторов и ряда других специфических подходов в различных отраслях и сферах хозяйственной деятельности, в частности в недропользовании и геологоразведке.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592183" y="671648"/>
            <a:ext cx="8814344" cy="157516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Ожидаемыми результатами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исследования будет принятие новой концепции развития аудиторской деятельности на среднесрочную перспективу, способствующей не только решению текущих проблем развития аудита, но и являющейся существенным вкладом в теорию аудиторской деятельности.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0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0" y="-1"/>
            <a:ext cx="12192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4">
            <a:extLst>
              <a:ext uri="{FF2B5EF4-FFF2-40B4-BE49-F238E27FC236}">
                <a16:creationId xmlns:a16="http://schemas.microsoft.com/office/drawing/2014/main" xmlns="" id="{4F295E32-64D2-49A0-96AB-CF7F4DED997D}"/>
              </a:ext>
            </a:extLst>
          </p:cNvPr>
          <p:cNvSpPr/>
          <p:nvPr/>
        </p:nvSpPr>
        <p:spPr>
          <a:xfrm>
            <a:off x="1644199" y="2077365"/>
            <a:ext cx="9232900" cy="2704275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Форсайт и образования, и передачи знаний, навыков и понимания проблематики в данной и смежной сферах деятельности позволит передавать фундаментальные основы развития аудита студентам и молодым специалистам еще до оформления этих навыков в предметных дисциплинах, т.е. передавать информацию («буквально с колес»), по мере выработки новых концептуальных основ в рамках действующих предметов.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3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2263E0-DD2A-418D-BEFC-0645BB6813CF}"/>
              </a:ext>
            </a:extLst>
          </p:cNvPr>
          <p:cNvSpPr/>
          <p:nvPr/>
        </p:nvSpPr>
        <p:spPr>
          <a:xfrm>
            <a:off x="0" y="3619500"/>
            <a:ext cx="12192000" cy="3238500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276651-42B7-48AD-B860-B00A0FCE1B35}"/>
              </a:ext>
            </a:extLst>
          </p:cNvPr>
          <p:cNvSpPr txBox="1"/>
          <p:nvPr/>
        </p:nvSpPr>
        <p:spPr>
          <a:xfrm>
            <a:off x="3054350" y="2747975"/>
            <a:ext cx="60833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7799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ld-minimalize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FE2929"/>
      </a:accent1>
      <a:accent2>
        <a:srgbClr val="FF7400"/>
      </a:accent2>
      <a:accent3>
        <a:srgbClr val="2C8716"/>
      </a:accent3>
      <a:accent4>
        <a:srgbClr val="F2F64B"/>
      </a:accent4>
      <a:accent5>
        <a:srgbClr val="769BC9"/>
      </a:accent5>
      <a:accent6>
        <a:srgbClr val="594573"/>
      </a:accent6>
      <a:hlink>
        <a:srgbClr val="AAF536"/>
      </a:hlink>
      <a:folHlink>
        <a:srgbClr val="2792CF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663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Наталья Е. Мельникова</cp:lastModifiedBy>
  <cp:revision>139</cp:revision>
  <dcterms:created xsi:type="dcterms:W3CDTF">2018-04-24T06:31:58Z</dcterms:created>
  <dcterms:modified xsi:type="dcterms:W3CDTF">2023-04-24T13:22:18Z</dcterms:modified>
</cp:coreProperties>
</file>