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88" r:id="rId1"/>
  </p:sldMasterIdLst>
  <p:handoutMasterIdLst>
    <p:handoutMasterId r:id="rId48"/>
  </p:handoutMasterIdLst>
  <p:sldIdLst>
    <p:sldId id="393" r:id="rId2"/>
    <p:sldId id="354" r:id="rId3"/>
    <p:sldId id="395" r:id="rId4"/>
    <p:sldId id="394" r:id="rId5"/>
    <p:sldId id="396" r:id="rId6"/>
    <p:sldId id="397" r:id="rId7"/>
    <p:sldId id="386" r:id="rId8"/>
    <p:sldId id="392" r:id="rId9"/>
    <p:sldId id="398" r:id="rId10"/>
    <p:sldId id="387" r:id="rId11"/>
    <p:sldId id="388" r:id="rId12"/>
    <p:sldId id="389" r:id="rId13"/>
    <p:sldId id="390" r:id="rId14"/>
    <p:sldId id="391" r:id="rId15"/>
    <p:sldId id="256" r:id="rId16"/>
    <p:sldId id="353" r:id="rId17"/>
    <p:sldId id="352" r:id="rId18"/>
    <p:sldId id="355" r:id="rId19"/>
    <p:sldId id="356" r:id="rId20"/>
    <p:sldId id="357" r:id="rId21"/>
    <p:sldId id="358" r:id="rId22"/>
    <p:sldId id="359" r:id="rId23"/>
    <p:sldId id="360" r:id="rId24"/>
    <p:sldId id="361" r:id="rId25"/>
    <p:sldId id="362" r:id="rId26"/>
    <p:sldId id="363" r:id="rId27"/>
    <p:sldId id="364" r:id="rId28"/>
    <p:sldId id="365" r:id="rId29"/>
    <p:sldId id="366" r:id="rId30"/>
    <p:sldId id="367" r:id="rId31"/>
    <p:sldId id="368" r:id="rId32"/>
    <p:sldId id="369" r:id="rId33"/>
    <p:sldId id="370" r:id="rId34"/>
    <p:sldId id="371" r:id="rId35"/>
    <p:sldId id="372" r:id="rId36"/>
    <p:sldId id="373" r:id="rId37"/>
    <p:sldId id="374" r:id="rId38"/>
    <p:sldId id="375" r:id="rId39"/>
    <p:sldId id="376" r:id="rId40"/>
    <p:sldId id="377" r:id="rId41"/>
    <p:sldId id="378" r:id="rId42"/>
    <p:sldId id="379" r:id="rId43"/>
    <p:sldId id="380" r:id="rId44"/>
    <p:sldId id="381" r:id="rId45"/>
    <p:sldId id="382" r:id="rId46"/>
    <p:sldId id="383" r:id="rId47"/>
  </p:sldIdLst>
  <p:sldSz cx="9906000" cy="6858000" type="A4"/>
  <p:notesSz cx="10020300" cy="688816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82" d="100"/>
          <a:sy n="82" d="100"/>
        </p:scale>
        <p:origin x="-1229" y="-77"/>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41591" cy="34484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676399" y="0"/>
            <a:ext cx="4341591" cy="344845"/>
          </a:xfrm>
          <a:prstGeom prst="rect">
            <a:avLst/>
          </a:prstGeom>
        </p:spPr>
        <p:txBody>
          <a:bodyPr vert="horz" lIns="91440" tIns="45720" rIns="91440" bIns="45720" rtlCol="0"/>
          <a:lstStyle>
            <a:lvl1pPr algn="r">
              <a:defRPr sz="1200"/>
            </a:lvl1pPr>
          </a:lstStyle>
          <a:p>
            <a:fld id="{1E7F4C12-7341-479B-8472-760EC30C0E0D}" type="datetimeFigureOut">
              <a:rPr lang="ru-RU" smtClean="0"/>
              <a:t>17.09.2024</a:t>
            </a:fld>
            <a:endParaRPr lang="ru-RU"/>
          </a:p>
        </p:txBody>
      </p:sp>
      <p:sp>
        <p:nvSpPr>
          <p:cNvPr id="4" name="Нижний колонтитул 3"/>
          <p:cNvSpPr>
            <a:spLocks noGrp="1"/>
          </p:cNvSpPr>
          <p:nvPr>
            <p:ph type="ftr" sz="quarter" idx="2"/>
          </p:nvPr>
        </p:nvSpPr>
        <p:spPr>
          <a:xfrm>
            <a:off x="0" y="6542227"/>
            <a:ext cx="4341591" cy="34484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676399" y="6542227"/>
            <a:ext cx="4341591" cy="344845"/>
          </a:xfrm>
          <a:prstGeom prst="rect">
            <a:avLst/>
          </a:prstGeom>
        </p:spPr>
        <p:txBody>
          <a:bodyPr vert="horz" lIns="91440" tIns="45720" rIns="91440" bIns="45720" rtlCol="0" anchor="b"/>
          <a:lstStyle>
            <a:lvl1pPr algn="r">
              <a:defRPr sz="1200"/>
            </a:lvl1pPr>
          </a:lstStyle>
          <a:p>
            <a:fld id="{DE69E7E1-4E2A-48B9-92D3-C98DEF37DEEB}" type="slidenum">
              <a:rPr lang="ru-RU" smtClean="0"/>
              <a:t>‹#›</a:t>
            </a:fld>
            <a:endParaRPr lang="ru-RU"/>
          </a:p>
        </p:txBody>
      </p:sp>
    </p:spTree>
    <p:extLst>
      <p:ext uri="{BB962C8B-B14F-4D97-AF65-F5344CB8AC3E}">
        <p14:creationId xmlns:p14="http://schemas.microsoft.com/office/powerpoint/2010/main" val="37362666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47650" y="228600"/>
            <a:ext cx="9420606"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29304" y="5353963"/>
            <a:ext cx="9450324"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742950" y="1600200"/>
            <a:ext cx="84201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485900" y="3556001"/>
            <a:ext cx="69342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47650" y="228600"/>
            <a:ext cx="9420606"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8BEA-931B-4387-AA6A-2C628D2E8A17}" type="slidenum">
              <a:rPr lang="ru-RU" smtClean="0"/>
              <a:pPr/>
              <a:t>‹#›</a:t>
            </a:fld>
            <a:endParaRPr lang="ru-RU"/>
          </a:p>
        </p:txBody>
      </p:sp>
      <p:grpSp>
        <p:nvGrpSpPr>
          <p:cNvPr id="15" name="Group 14"/>
          <p:cNvGrpSpPr>
            <a:grpSpLocks noChangeAspect="1"/>
          </p:cNvGrpSpPr>
          <p:nvPr/>
        </p:nvGrpSpPr>
        <p:grpSpPr bwMode="hidden">
          <a:xfrm>
            <a:off x="229304" y="714191"/>
            <a:ext cx="9450324"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7181850" y="1447801"/>
            <a:ext cx="222885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95300" y="1447800"/>
            <a:ext cx="652145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8BEA-931B-4387-AA6A-2C628D2E8A17}"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47650" y="228600"/>
            <a:ext cx="9420606"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551392" y="4203592"/>
            <a:ext cx="3116131"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837597" y="4075290"/>
            <a:ext cx="6006558"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064455" y="4087562"/>
            <a:ext cx="5923645"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6076946" y="4074175"/>
            <a:ext cx="3583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29304" y="4058555"/>
            <a:ext cx="9450324"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747535" y="2463560"/>
            <a:ext cx="84201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1312" y="1437449"/>
            <a:ext cx="6952545"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698BEA-931B-4387-AA6A-2C628D2E8A17}" type="slidenum">
              <a:rPr lang="ru-RU" smtClean="0"/>
              <a:pPr/>
              <a:t>‹#›</a:t>
            </a:fld>
            <a:endParaRPr lang="ru-RU"/>
          </a:p>
        </p:txBody>
      </p:sp>
      <p:sp>
        <p:nvSpPr>
          <p:cNvPr id="9" name="Content Placeholder 8"/>
          <p:cNvSpPr>
            <a:spLocks noGrp="1"/>
          </p:cNvSpPr>
          <p:nvPr>
            <p:ph sz="quarter" idx="13"/>
          </p:nvPr>
        </p:nvSpPr>
        <p:spPr>
          <a:xfrm>
            <a:off x="733043" y="2679192"/>
            <a:ext cx="4140708"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5032248" y="2679192"/>
            <a:ext cx="4140708"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733044" y="2678114"/>
            <a:ext cx="4140708"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33777" y="3429001"/>
            <a:ext cx="4138393"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35550" y="2678113"/>
            <a:ext cx="4140708"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32110" y="3429001"/>
            <a:ext cx="4140708"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47650" y="228600"/>
            <a:ext cx="9420606"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29304" y="714191"/>
            <a:ext cx="9450324"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6698BEA-931B-4387-AA6A-2C628D2E8A1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47650" y="228600"/>
            <a:ext cx="9420606"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698BEA-931B-4387-AA6A-2C628D2E8A17}" type="slidenum">
              <a:rPr lang="ru-RU" smtClean="0"/>
              <a:pPr/>
              <a:t>‹#›</a:t>
            </a:fld>
            <a:endParaRPr lang="ru-RU"/>
          </a:p>
        </p:txBody>
      </p:sp>
      <p:sp>
        <p:nvSpPr>
          <p:cNvPr id="4" name="Text Placeholder 3"/>
          <p:cNvSpPr>
            <a:spLocks noGrp="1"/>
          </p:cNvSpPr>
          <p:nvPr>
            <p:ph type="body" sz="half" idx="2"/>
          </p:nvPr>
        </p:nvSpPr>
        <p:spPr>
          <a:xfrm>
            <a:off x="990600" y="3581401"/>
            <a:ext cx="36322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29304" y="714191"/>
            <a:ext cx="9450324"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90600" y="2286000"/>
            <a:ext cx="36322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5039625" y="1828800"/>
            <a:ext cx="422941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47650" y="228600"/>
            <a:ext cx="9420606"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29304" y="5353963"/>
            <a:ext cx="9450324"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5280335" y="338667"/>
            <a:ext cx="413036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5274028" y="2785533"/>
            <a:ext cx="4136673"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D4F6D1B-CD0E-4018-8BC9-040B86A9C169}" type="datetimeFigureOut">
              <a:rPr lang="ru-RU" smtClean="0"/>
              <a:pPr/>
              <a:t>17.09.2024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6698BEA-931B-4387-AA6A-2C628D2E8A17}" type="slidenum">
              <a:rPr lang="ru-RU" smtClean="0"/>
              <a:pPr/>
              <a:t>‹#›</a:t>
            </a:fld>
            <a:endParaRPr lang="ru-RU"/>
          </a:p>
        </p:txBody>
      </p:sp>
      <p:sp>
        <p:nvSpPr>
          <p:cNvPr id="3" name="Picture Placeholder 2"/>
          <p:cNvSpPr>
            <a:spLocks noGrp="1"/>
          </p:cNvSpPr>
          <p:nvPr>
            <p:ph type="pic" idx="1"/>
          </p:nvPr>
        </p:nvSpPr>
        <p:spPr>
          <a:xfrm>
            <a:off x="908050" y="1371600"/>
            <a:ext cx="386334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47650" y="228600"/>
            <a:ext cx="9420606"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29304" y="1679429"/>
            <a:ext cx="9450324"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95300" y="338328"/>
            <a:ext cx="89154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593978" y="6250165"/>
            <a:ext cx="4102248" cy="365125"/>
          </a:xfrm>
          <a:prstGeom prst="rect">
            <a:avLst/>
          </a:prstGeom>
        </p:spPr>
        <p:txBody>
          <a:bodyPr vert="horz" lIns="91440" tIns="45720" rIns="91440" bIns="45720" rtlCol="0" anchor="ctr"/>
          <a:lstStyle>
            <a:lvl1pPr algn="r">
              <a:defRPr sz="1000">
                <a:solidFill>
                  <a:schemeClr val="tx2"/>
                </a:solidFill>
              </a:defRPr>
            </a:lvl1pPr>
          </a:lstStyle>
          <a:p>
            <a:fld id="{7D4F6D1B-CD0E-4018-8BC9-040B86A9C169}" type="datetimeFigureOut">
              <a:rPr lang="ru-RU" smtClean="0"/>
              <a:pPr/>
              <a:t>17.09.2024</a:t>
            </a:fld>
            <a:endParaRPr lang="ru-RU"/>
          </a:p>
        </p:txBody>
      </p:sp>
      <p:sp>
        <p:nvSpPr>
          <p:cNvPr id="5" name="Footer Placeholder 4"/>
          <p:cNvSpPr>
            <a:spLocks noGrp="1"/>
          </p:cNvSpPr>
          <p:nvPr>
            <p:ph type="ftr" sz="quarter" idx="3"/>
          </p:nvPr>
        </p:nvSpPr>
        <p:spPr>
          <a:xfrm>
            <a:off x="209775" y="6250165"/>
            <a:ext cx="4102249"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4323679" y="6250164"/>
            <a:ext cx="1258645" cy="365125"/>
          </a:xfrm>
          <a:prstGeom prst="rect">
            <a:avLst/>
          </a:prstGeom>
        </p:spPr>
        <p:txBody>
          <a:bodyPr vert="horz" lIns="91440" tIns="45720" rIns="91440" bIns="45720" rtlCol="0" anchor="ctr"/>
          <a:lstStyle>
            <a:lvl1pPr algn="ctr">
              <a:defRPr sz="1000">
                <a:solidFill>
                  <a:schemeClr val="tx2"/>
                </a:solidFill>
              </a:defRPr>
            </a:lvl1pPr>
          </a:lstStyle>
          <a:p>
            <a:fld id="{76698BEA-931B-4387-AA6A-2C628D2E8A17}" type="slidenum">
              <a:rPr lang="ru-RU" smtClean="0"/>
              <a:pPr/>
              <a:t>‹#›</a:t>
            </a:fld>
            <a:endParaRPr lang="ru-RU"/>
          </a:p>
        </p:txBody>
      </p:sp>
      <p:sp>
        <p:nvSpPr>
          <p:cNvPr id="3" name="Text Placeholder 2"/>
          <p:cNvSpPr>
            <a:spLocks noGrp="1"/>
          </p:cNvSpPr>
          <p:nvPr>
            <p:ph type="body" idx="1"/>
          </p:nvPr>
        </p:nvSpPr>
        <p:spPr>
          <a:xfrm>
            <a:off x="944740" y="2675467"/>
            <a:ext cx="8025694"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login.consultant.ru/link/?req=doc&amp;base=LAW&amp;n=317494&amp;date=19.05.2022" TargetMode="External"/><Relationship Id="rId2" Type="http://schemas.openxmlformats.org/officeDocument/2006/relationships/hyperlink" Target="https://login.consultant.ru/link/?req=doc&amp;base=LAW&amp;n=406285&amp;date=19.05.2022" TargetMode="External"/><Relationship Id="rId1" Type="http://schemas.openxmlformats.org/officeDocument/2006/relationships/slideLayout" Target="../slideLayouts/slideLayout2.xml"/><Relationship Id="rId4" Type="http://schemas.openxmlformats.org/officeDocument/2006/relationships/hyperlink" Target="https://login.consultant.ru/link/?req=doc&amp;base=LAW&amp;n=404967&amp;date=19.05.202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login.consultant.ru/link/?req=doc&amp;base=LAW&amp;n=404880&amp;date=19.05.2022"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ogin.consultant.ru/link/?req=doc&amp;base=LAW&amp;n=98278&amp;date=17.09.2024&amp;dst=100001&amp;field=13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garantf1://400192108.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44488" y="1484784"/>
            <a:ext cx="9001000" cy="4641379"/>
          </a:xfrm>
        </p:spPr>
        <p:txBody>
          <a:bodyPr/>
          <a:lstStyle/>
          <a:p>
            <a:endParaRPr lang="en-US" dirty="0" smtClean="0"/>
          </a:p>
          <a:p>
            <a:endParaRPr lang="en-US" dirty="0"/>
          </a:p>
          <a:p>
            <a:endParaRPr lang="en-US" dirty="0" smtClean="0"/>
          </a:p>
          <a:p>
            <a:r>
              <a:rPr lang="ru-RU" sz="3600" dirty="0" smtClean="0">
                <a:latin typeface="Times New Roman" panose="02020603050405020304" pitchFamily="18" charset="0"/>
                <a:cs typeface="Times New Roman" panose="02020603050405020304" pitchFamily="18" charset="0"/>
              </a:rPr>
              <a:t>Оценочные обязательства и оценочные резервы в бухгалтерском учете и аудите</a:t>
            </a:r>
          </a:p>
          <a:p>
            <a:endParaRPr lang="ru-RU" sz="3600" dirty="0">
              <a:latin typeface="Times New Roman" panose="02020603050405020304" pitchFamily="18" charset="0"/>
              <a:cs typeface="Times New Roman" panose="02020603050405020304" pitchFamily="18" charset="0"/>
            </a:endParaRPr>
          </a:p>
          <a:p>
            <a:endParaRPr lang="ru-RU" sz="3600" dirty="0" smtClean="0">
              <a:latin typeface="Times New Roman" panose="02020603050405020304" pitchFamily="18" charset="0"/>
              <a:cs typeface="Times New Roman" panose="02020603050405020304" pitchFamily="18" charset="0"/>
            </a:endParaRPr>
          </a:p>
          <a:p>
            <a:pPr algn="ctr"/>
            <a:r>
              <a:rPr lang="ru-RU" sz="3600" dirty="0" smtClean="0">
                <a:latin typeface="Times New Roman" panose="02020603050405020304" pitchFamily="18" charset="0"/>
                <a:cs typeface="Times New Roman" panose="02020603050405020304" pitchFamily="18" charset="0"/>
              </a:rPr>
              <a:t>Уфа, 17 сентября 2024</a:t>
            </a:r>
          </a:p>
          <a:p>
            <a:pPr algn="ct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2905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fontScale="92500" lnSpcReduction="20000"/>
          </a:bodyPr>
          <a:lstStyle/>
          <a:p>
            <a:r>
              <a:rPr lang="ru-RU" dirty="0">
                <a:latin typeface="Times New Roman" panose="02020603050405020304" pitchFamily="18" charset="0"/>
                <a:cs typeface="Times New Roman" panose="02020603050405020304" pitchFamily="18" charset="0"/>
              </a:rPr>
              <a:t>20. В случае если предполагаемый срок исполнения оценочного обязательства превышает 12 месяцев после отчетной даты или меньший срок, установленный организацией в учетной политике, такое оценочное обязательство оценивается по стоимости, определяемой путем дисконтирования его </a:t>
            </a:r>
            <a:r>
              <a:rPr lang="ru-RU" dirty="0" smtClean="0">
                <a:latin typeface="Times New Roman" panose="02020603050405020304" pitchFamily="18" charset="0"/>
                <a:cs typeface="Times New Roman" panose="02020603050405020304" pitchFamily="18" charset="0"/>
              </a:rPr>
              <a:t>величины. Применяемая </a:t>
            </a:r>
            <a:r>
              <a:rPr lang="ru-RU" dirty="0">
                <a:latin typeface="Times New Roman" panose="02020603050405020304" pitchFamily="18" charset="0"/>
                <a:cs typeface="Times New Roman" panose="02020603050405020304" pitchFamily="18" charset="0"/>
              </a:rPr>
              <a:t>организацией ставка дисконтирования:</a:t>
            </a:r>
          </a:p>
          <a:p>
            <a:r>
              <a:rPr lang="ru-RU" dirty="0">
                <a:latin typeface="Times New Roman" panose="02020603050405020304" pitchFamily="18" charset="0"/>
                <a:cs typeface="Times New Roman" panose="02020603050405020304" pitchFamily="18" charset="0"/>
              </a:rPr>
              <a:t>а) должна отражать существующие на финансовом рынке условия, а также риски, специфичные для обязательства, лежащего в основе признаваемого оценочного обязательства;</a:t>
            </a:r>
          </a:p>
          <a:p>
            <a:r>
              <a:rPr lang="ru-RU" dirty="0">
                <a:latin typeface="Times New Roman" panose="02020603050405020304" pitchFamily="18" charset="0"/>
                <a:cs typeface="Times New Roman" panose="02020603050405020304" pitchFamily="18" charset="0"/>
              </a:rPr>
              <a:t>б) не должна отражать суммы уменьшения или увеличения налога на прибыль организации, которые отражаются в бухгалтерском учете и </a:t>
            </a:r>
            <a:r>
              <a:rPr lang="ru-RU" dirty="0" smtClean="0">
                <a:latin typeface="Times New Roman" panose="02020603050405020304" pitchFamily="18" charset="0"/>
                <a:cs typeface="Times New Roman" panose="02020603050405020304" pitchFamily="18" charset="0"/>
              </a:rPr>
              <a:t>отчетности.</a:t>
            </a:r>
          </a:p>
          <a:p>
            <a:endParaRPr lang="ru-RU"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Типичная ошибка – </a:t>
            </a:r>
            <a:r>
              <a:rPr lang="ru-RU" dirty="0" smtClean="0">
                <a:latin typeface="Times New Roman" panose="02020603050405020304" pitchFamily="18" charset="0"/>
                <a:cs typeface="Times New Roman" panose="02020603050405020304" pitchFamily="18" charset="0"/>
              </a:rPr>
              <a:t>отсутствие </a:t>
            </a:r>
            <a:r>
              <a:rPr lang="ru-RU" smtClean="0">
                <a:latin typeface="Times New Roman" panose="02020603050405020304" pitchFamily="18" charset="0"/>
                <a:cs typeface="Times New Roman" panose="02020603050405020304" pitchFamily="18" charset="0"/>
              </a:rPr>
              <a:t>проведения дисконтирования</a:t>
            </a:r>
            <a:endParaRPr lang="ru-RU" b="1"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466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340768"/>
            <a:ext cx="8784976" cy="4785395"/>
          </a:xfrm>
        </p:spPr>
        <p:txBody>
          <a:bodyPr>
            <a:normAutofit fontScale="62500" lnSpcReduction="20000"/>
          </a:bodyPr>
          <a:lstStyle/>
          <a:p>
            <a:pPr algn="just"/>
            <a:r>
              <a:rPr lang="ru-RU" dirty="0"/>
              <a:t> </a:t>
            </a:r>
          </a:p>
          <a:p>
            <a:pPr algn="just"/>
            <a:r>
              <a:rPr lang="ru-RU" sz="2600" dirty="0">
                <a:latin typeface="Times New Roman" panose="02020603050405020304" pitchFamily="18" charset="0"/>
                <a:cs typeface="Times New Roman" panose="02020603050405020304" pitchFamily="18" charset="0"/>
              </a:rPr>
              <a:t>21. В течение отчетного года при фактических расчетах по признанным оценочным обязательствам в бухгалтерском учете организации отражается сумма затрат организации, связанных с выполнением организацией этих обязательств, или соответствующая кредиторская задолженность в корреспонденции со счетом учета резерва предстоящих расходов.</a:t>
            </a:r>
          </a:p>
          <a:p>
            <a:pPr algn="just"/>
            <a:r>
              <a:rPr lang="ru-RU" sz="2600" dirty="0">
                <a:latin typeface="Times New Roman" panose="02020603050405020304" pitchFamily="18" charset="0"/>
                <a:cs typeface="Times New Roman" panose="02020603050405020304" pitchFamily="18" charset="0"/>
              </a:rPr>
              <a:t>Признанное оценочное обязательство может списываться в счет отражения затрат или признания кредиторской задолженности по выполнению только того обязательства, по которому оно было создано, если иное не установлено настоящим Положением.</a:t>
            </a:r>
          </a:p>
          <a:p>
            <a:pPr algn="just"/>
            <a:r>
              <a:rPr lang="ru-RU" sz="2600" dirty="0">
                <a:latin typeface="Times New Roman" panose="02020603050405020304" pitchFamily="18" charset="0"/>
                <a:cs typeface="Times New Roman" panose="02020603050405020304" pitchFamily="18" charset="0"/>
              </a:rPr>
              <a:t>В случае недостаточности суммы признанного оценочного обязательства затраты организации по погашению обязательства отражаются в бухгалтерском учете организации в общем порядке.</a:t>
            </a:r>
          </a:p>
          <a:p>
            <a:pPr algn="just"/>
            <a:r>
              <a:rPr lang="ru-RU" sz="2600" dirty="0">
                <a:latin typeface="Times New Roman" panose="02020603050405020304" pitchFamily="18" charset="0"/>
                <a:cs typeface="Times New Roman" panose="02020603050405020304" pitchFamily="18" charset="0"/>
              </a:rPr>
              <a:t>22. В случае избыточности суммы признанного оценочного обязательства или в случае прекращения выполнения условий признания оценочного обязательства, установленных пунктом 5 настоящего Положения, неиспользованная сумма оценочного обязательства списывается с отнесением на прочие доходы организации, если иное не установлено настоящим пунктом.</a:t>
            </a:r>
          </a:p>
          <a:p>
            <a:pPr algn="just"/>
            <a:r>
              <a:rPr lang="ru-RU" sz="2600" dirty="0">
                <a:latin typeface="Times New Roman" panose="02020603050405020304" pitchFamily="18" charset="0"/>
                <a:cs typeface="Times New Roman" panose="02020603050405020304" pitchFamily="18" charset="0"/>
              </a:rPr>
              <a:t>При погашении однородных оценочных обязательств, возникающих от повторяющихся хозяйственных операций обычной деятельности организации, ранее признанные избыточные суммы относятся на следующие по времени оценочные обязательства того же рода непосредственно при их признании (без списания ранее признанных избыточных сумм на прочие доходы организации).</a:t>
            </a: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10703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340768"/>
            <a:ext cx="8784976" cy="4785395"/>
          </a:xfrm>
        </p:spPr>
        <p:txBody>
          <a:bodyPr>
            <a:normAutofit fontScale="70000" lnSpcReduction="20000"/>
          </a:bodyPr>
          <a:lstStyle/>
          <a:p>
            <a:r>
              <a:rPr lang="ru-RU" dirty="0">
                <a:latin typeface="Times New Roman" panose="02020603050405020304" pitchFamily="18" charset="0"/>
                <a:cs typeface="Times New Roman" panose="02020603050405020304" pitchFamily="18" charset="0"/>
              </a:rPr>
              <a:t>24. По каждому признанному в бухгалтерском учете оценочному обязательству в бухгалтерской отчетности организацией раскрывается в случае существенности, как минимум, следующая информация:</a:t>
            </a:r>
          </a:p>
          <a:p>
            <a:r>
              <a:rPr lang="ru-RU" dirty="0">
                <a:latin typeface="Times New Roman" panose="02020603050405020304" pitchFamily="18" charset="0"/>
                <a:cs typeface="Times New Roman" panose="02020603050405020304" pitchFamily="18" charset="0"/>
              </a:rPr>
              <a:t>а) величина, по которой оценочное обязательство отражено в бухгалтерском балансе организации, на начало и конец отчетного периода;</a:t>
            </a:r>
          </a:p>
          <a:p>
            <a:r>
              <a:rPr lang="ru-RU" dirty="0">
                <a:latin typeface="Times New Roman" panose="02020603050405020304" pitchFamily="18" charset="0"/>
                <a:cs typeface="Times New Roman" panose="02020603050405020304" pitchFamily="18" charset="0"/>
              </a:rPr>
              <a:t>б) сумма оценочного обязательства, признанная в отчетном периоде;</a:t>
            </a:r>
          </a:p>
          <a:p>
            <a:r>
              <a:rPr lang="ru-RU" dirty="0">
                <a:latin typeface="Times New Roman" panose="02020603050405020304" pitchFamily="18" charset="0"/>
                <a:cs typeface="Times New Roman" panose="02020603050405020304" pitchFamily="18" charset="0"/>
              </a:rPr>
              <a:t>в) сумма оценочного обязательства, списанная в счет отражения затрат или признания кредиторской задолженности в отчетном периоде;</a:t>
            </a:r>
          </a:p>
          <a:p>
            <a:r>
              <a:rPr lang="ru-RU" dirty="0">
                <a:latin typeface="Times New Roman" panose="02020603050405020304" pitchFamily="18" charset="0"/>
                <a:cs typeface="Times New Roman" panose="02020603050405020304" pitchFamily="18" charset="0"/>
              </a:rPr>
              <a:t>г) списанная в отчетном периоде сумма оценочного обязательства в связи с ее избыточностью или прекращением выполнения условий признания оценочного обязательства;</a:t>
            </a:r>
          </a:p>
          <a:p>
            <a:r>
              <a:rPr lang="ru-RU" dirty="0">
                <a:latin typeface="Times New Roman" panose="02020603050405020304" pitchFamily="18" charset="0"/>
                <a:cs typeface="Times New Roman" panose="02020603050405020304" pitchFamily="18" charset="0"/>
              </a:rPr>
              <a:t>д) увеличение величины оценочного обязательства в связи с ростом его приведенной стоимости за отчетный период (проценты);</a:t>
            </a:r>
          </a:p>
          <a:p>
            <a:r>
              <a:rPr lang="ru-RU" dirty="0">
                <a:latin typeface="Times New Roman" panose="02020603050405020304" pitchFamily="18" charset="0"/>
                <a:cs typeface="Times New Roman" panose="02020603050405020304" pitchFamily="18" charset="0"/>
              </a:rPr>
              <a:t>е) характер обязательства и ожидаемый срок его исполнения;</a:t>
            </a:r>
          </a:p>
          <a:p>
            <a:r>
              <a:rPr lang="ru-RU" dirty="0">
                <a:latin typeface="Times New Roman" panose="02020603050405020304" pitchFamily="18" charset="0"/>
                <a:cs typeface="Times New Roman" panose="02020603050405020304" pitchFamily="18" charset="0"/>
              </a:rPr>
              <a:t>ж) неопределенности, существующие в отношении срока исполнения и (или) величины оценочного обязательства;</a:t>
            </a:r>
          </a:p>
          <a:p>
            <a:r>
              <a:rPr lang="ru-RU" dirty="0">
                <a:latin typeface="Times New Roman" panose="02020603050405020304" pitchFamily="18" charset="0"/>
                <a:cs typeface="Times New Roman" panose="02020603050405020304" pitchFamily="18" charset="0"/>
              </a:rPr>
              <a:t>з) ожидаемые суммы встречных требований или суммы требований к третьим лицам в возмещение расходов, которые организация понесет при исполнении обязательства, а также активы, признанные по таким требованиям в соответствии с пунктом 19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Положения.</a:t>
            </a: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998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340768"/>
            <a:ext cx="8784976" cy="4785395"/>
          </a:xfrm>
        </p:spPr>
        <p:txBody>
          <a:bodyPr>
            <a:normAutofit lnSpcReduction="10000"/>
          </a:bodyPr>
          <a:lstStyle/>
          <a:p>
            <a:r>
              <a:rPr lang="ru-RU" sz="2800" dirty="0">
                <a:latin typeface="Times New Roman" panose="02020603050405020304" pitchFamily="18" charset="0"/>
                <a:cs typeface="Times New Roman" panose="02020603050405020304" pitchFamily="18" charset="0"/>
              </a:rPr>
              <a:t>28. В исключительных случаях, когда раскрытие информации об оценочных обязательствах, условных обязательствах и условных активах в объеме, предусмотренном настоящим Положением, наносит или может нанести ущерб организации в ходе урегулирования последствий лежащих в их основе обязательств и фактов, организация может не </a:t>
            </a:r>
            <a:r>
              <a:rPr lang="ru-RU" sz="2800" dirty="0" err="1" smtClean="0">
                <a:latin typeface="Times New Roman" panose="02020603050405020304" pitchFamily="18" charset="0"/>
                <a:cs typeface="Times New Roman" panose="02020603050405020304" pitchFamily="18" charset="0"/>
              </a:rPr>
              <a:t>раскры</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вать</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такую информацию. В этом случае организация должна указать общий характер соответствующего оценочного обязательства, условного обязательства или условного актива и причины, по которым более подробная информация не раскрывается.</a:t>
            </a: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2400" dirty="0" smtClean="0">
                <a:latin typeface="Times New Roman" panose="02020603050405020304" pitchFamily="18" charset="0"/>
                <a:cs typeface="Times New Roman" panose="02020603050405020304" pitchFamily="18" charset="0"/>
              </a:rPr>
              <a:t>ПБУ 8</a:t>
            </a:r>
            <a:r>
              <a:rPr lang="en-US" sz="2400" dirty="0" smtClean="0">
                <a:latin typeface="Times New Roman" panose="02020603050405020304" pitchFamily="18" charset="0"/>
                <a:cs typeface="Times New Roman" panose="02020603050405020304" pitchFamily="18" charset="0"/>
              </a:rPr>
              <a:t>/2010  </a:t>
            </a:r>
            <a:r>
              <a:rPr lang="ru-RU" sz="2400" dirty="0" smtClean="0">
                <a:latin typeface="Times New Roman" panose="02020603050405020304" pitchFamily="18" charset="0"/>
                <a:cs typeface="Times New Roman" panose="02020603050405020304" pitchFamily="18" charset="0"/>
              </a:rPr>
              <a:t>«Оценочные </a:t>
            </a:r>
            <a:r>
              <a:rPr lang="ru-RU" sz="24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2400" dirty="0" smtClean="0">
                <a:latin typeface="Times New Roman" panose="02020603050405020304" pitchFamily="18" charset="0"/>
                <a:cs typeface="Times New Roman" panose="02020603050405020304" pitchFamily="18" charset="0"/>
              </a:rPr>
              <a:t>активы»</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15442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340768"/>
            <a:ext cx="8784976" cy="4785395"/>
          </a:xfrm>
        </p:spPr>
        <p:txBody>
          <a:bodyPr>
            <a:normAutofit fontScale="85000" lnSpcReduction="20000"/>
          </a:bodyPr>
          <a:lstStyle/>
          <a:p>
            <a:r>
              <a:rPr lang="ru-RU" dirty="0">
                <a:latin typeface="Times New Roman" panose="02020603050405020304" pitchFamily="18" charset="0"/>
                <a:cs typeface="Times New Roman" panose="02020603050405020304" pitchFamily="18" charset="0"/>
              </a:rPr>
              <a:t>И</a:t>
            </a:r>
            <a:r>
              <a:rPr lang="ru-RU" dirty="0" smtClean="0">
                <a:latin typeface="Times New Roman" panose="02020603050405020304" pitchFamily="18" charset="0"/>
                <a:cs typeface="Times New Roman" panose="02020603050405020304" pitchFamily="18" charset="0"/>
              </a:rPr>
              <a:t>зменением </a:t>
            </a:r>
            <a:r>
              <a:rPr lang="ru-RU" dirty="0">
                <a:latin typeface="Times New Roman" panose="02020603050405020304" pitchFamily="18" charset="0"/>
                <a:cs typeface="Times New Roman" panose="02020603050405020304" pitchFamily="18" charset="0"/>
              </a:rPr>
              <a:t>оценочного значения признается корректировка стоимости актива (обязательства) или величины, отражающей погашение стоимости актива, обусловленная появлением новой информации, которая производится исходя из оценки существующего положения дел в организации, ожидаемых будущих выгод и обязательств и не является исправлением ошибки в бухгалтерской отчетности.</a:t>
            </a:r>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Оценочные значения:</a:t>
            </a:r>
          </a:p>
          <a:p>
            <a:r>
              <a:rPr lang="ru-RU" dirty="0" smtClean="0">
                <a:latin typeface="Times New Roman" panose="02020603050405020304" pitchFamily="18" charset="0"/>
                <a:cs typeface="Times New Roman" panose="02020603050405020304" pitchFamily="18" charset="0"/>
              </a:rPr>
              <a:t>величина </a:t>
            </a:r>
            <a:r>
              <a:rPr lang="ru-RU" dirty="0">
                <a:latin typeface="Times New Roman" panose="02020603050405020304" pitchFamily="18" charset="0"/>
                <a:cs typeface="Times New Roman" panose="02020603050405020304" pitchFamily="18" charset="0"/>
              </a:rPr>
              <a:t>резерва по сомнительным долгам,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резерва </a:t>
            </a:r>
            <a:r>
              <a:rPr lang="ru-RU" dirty="0">
                <a:latin typeface="Times New Roman" panose="02020603050405020304" pitchFamily="18" charset="0"/>
                <a:cs typeface="Times New Roman" panose="02020603050405020304" pitchFamily="18" charset="0"/>
              </a:rPr>
              <a:t>под снижение стоимости материально-производственных </a:t>
            </a:r>
            <a:r>
              <a:rPr lang="ru-RU" dirty="0" smtClean="0">
                <a:latin typeface="Times New Roman" panose="02020603050405020304" pitchFamily="18" charset="0"/>
                <a:cs typeface="Times New Roman" panose="02020603050405020304" pitchFamily="18" charset="0"/>
              </a:rPr>
              <a:t>запасов (а также иных активов), </a:t>
            </a:r>
          </a:p>
          <a:p>
            <a:r>
              <a:rPr lang="ru-RU" dirty="0" smtClean="0">
                <a:latin typeface="Times New Roman" panose="02020603050405020304" pitchFamily="18" charset="0"/>
                <a:cs typeface="Times New Roman" panose="02020603050405020304" pitchFamily="18" charset="0"/>
              </a:rPr>
              <a:t>сроки </a:t>
            </a:r>
            <a:r>
              <a:rPr lang="ru-RU" dirty="0">
                <a:latin typeface="Times New Roman" panose="02020603050405020304" pitchFamily="18" charset="0"/>
                <a:cs typeface="Times New Roman" panose="02020603050405020304" pitchFamily="18" charset="0"/>
              </a:rPr>
              <a:t>полезного использования основных средств, </a:t>
            </a:r>
            <a:r>
              <a:rPr lang="ru-RU" dirty="0" smtClean="0">
                <a:latin typeface="Times New Roman" panose="02020603050405020304" pitchFamily="18" charset="0"/>
                <a:cs typeface="Times New Roman" panose="02020603050405020304" pitchFamily="18" charset="0"/>
              </a:rPr>
              <a:t>нематериальных </a:t>
            </a:r>
            <a:r>
              <a:rPr lang="ru-RU" dirty="0">
                <a:latin typeface="Times New Roman" panose="02020603050405020304" pitchFamily="18" charset="0"/>
                <a:cs typeface="Times New Roman" panose="02020603050405020304" pitchFamily="18" charset="0"/>
              </a:rPr>
              <a:t>активов и иных амортизируемых активов,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В том числе в связи с изменением ФСБУ оценочным значением можно признать ликвидационную стоимость, способ начисления амортизации</a:t>
            </a:r>
          </a:p>
          <a:p>
            <a:r>
              <a:rPr lang="ru-RU" dirty="0" smtClean="0">
                <a:latin typeface="Times New Roman" panose="02020603050405020304" pitchFamily="18" charset="0"/>
                <a:cs typeface="Times New Roman" panose="02020603050405020304" pitchFamily="18" charset="0"/>
              </a:rPr>
              <a:t>оценка </a:t>
            </a:r>
            <a:r>
              <a:rPr lang="ru-RU" dirty="0">
                <a:latin typeface="Times New Roman" panose="02020603050405020304" pitchFamily="18" charset="0"/>
                <a:cs typeface="Times New Roman" panose="02020603050405020304" pitchFamily="18" charset="0"/>
              </a:rPr>
              <a:t>ожидаемого поступления будущих экономических выгод от использования амортизируемых активов и др.</a:t>
            </a:r>
          </a:p>
        </p:txBody>
      </p:sp>
      <p:sp>
        <p:nvSpPr>
          <p:cNvPr id="2" name="Заголовок 1"/>
          <p:cNvSpPr>
            <a:spLocks noGrp="1"/>
          </p:cNvSpPr>
          <p:nvPr>
            <p:ph type="title"/>
          </p:nvPr>
        </p:nvSpPr>
        <p:spPr/>
        <p:txBody>
          <a:bodyPr>
            <a:normAutofit/>
          </a:bodyPr>
          <a:lstStyle/>
          <a:p>
            <a:r>
              <a:rPr lang="ru-RU" sz="2400" dirty="0" smtClean="0">
                <a:latin typeface="Times New Roman" panose="02020603050405020304" pitchFamily="18" charset="0"/>
                <a:cs typeface="Times New Roman" panose="02020603050405020304" pitchFamily="18" charset="0"/>
              </a:rPr>
              <a:t>ПБУ 21</a:t>
            </a:r>
            <a:r>
              <a:rPr lang="en-US" sz="2400" dirty="0" smtClean="0">
                <a:latin typeface="Times New Roman" panose="02020603050405020304" pitchFamily="18" charset="0"/>
                <a:cs typeface="Times New Roman" panose="02020603050405020304" pitchFamily="18" charset="0"/>
              </a:rPr>
              <a:t>/2008 </a:t>
            </a:r>
            <a:r>
              <a:rPr lang="ru-RU" sz="2400" dirty="0" smtClean="0">
                <a:latin typeface="Times New Roman" panose="02020603050405020304" pitchFamily="18" charset="0"/>
                <a:cs typeface="Times New Roman" panose="02020603050405020304" pitchFamily="18" charset="0"/>
              </a:rPr>
              <a:t>«Изменения оценочных значений»</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32500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87000">
              <a:schemeClr val="accent1">
                <a:tint val="66000"/>
                <a:satMod val="160000"/>
                <a:lumMod val="0"/>
                <a:lumOff val="100000"/>
                <a:alpha val="78000"/>
              </a:schemeClr>
            </a:gs>
            <a:gs pos="0">
              <a:schemeClr val="tx2">
                <a:lumMod val="93000"/>
              </a:schemeClr>
            </a:gs>
            <a:gs pos="11000">
              <a:srgbClr val="ACBDD2">
                <a:lumMod val="79000"/>
              </a:srgbClr>
            </a:gs>
          </a:gsLst>
          <a:lin ang="5400000" scaled="0"/>
          <a:tileRect/>
        </a:gradFill>
        <a:effectLst/>
      </p:bgPr>
    </p:bg>
    <p:spTree>
      <p:nvGrpSpPr>
        <p:cNvPr id="1" name=""/>
        <p:cNvGrpSpPr/>
        <p:nvPr/>
      </p:nvGrpSpPr>
      <p:grpSpPr>
        <a:xfrm>
          <a:off x="0" y="0"/>
          <a:ext cx="0" cy="0"/>
          <a:chOff x="0" y="0"/>
          <a:chExt cx="0" cy="0"/>
        </a:xfrm>
      </p:grpSpPr>
      <p:cxnSp>
        <p:nvCxnSpPr>
          <p:cNvPr id="16" name="Прямая соединительная линия 15"/>
          <p:cNvCxnSpPr/>
          <p:nvPr/>
        </p:nvCxnSpPr>
        <p:spPr>
          <a:xfrm>
            <a:off x="416497" y="5969101"/>
            <a:ext cx="885698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568896" y="764704"/>
            <a:ext cx="8856985"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1789" y="388569"/>
            <a:ext cx="8831344" cy="1384995"/>
          </a:xfrm>
          <a:prstGeom prst="rect">
            <a:avLst/>
          </a:prstGeom>
          <a:noFill/>
        </p:spPr>
        <p:txBody>
          <a:bodyPr wrap="square" rtlCol="0">
            <a:spAutoFit/>
          </a:bodyPr>
          <a:lstStyle/>
          <a:p>
            <a:pPr algn="ctr"/>
            <a:r>
              <a:rPr lang="ru-RU" sz="2800" b="1" dirty="0">
                <a:latin typeface="Times New Roman" pitchFamily="18" charset="0"/>
                <a:cs typeface="Times New Roman" pitchFamily="18" charset="0"/>
              </a:rPr>
              <a:t>Аудит оценочных значений и соответствующего раскрытия информации (МСА 540 пересмотренный)</a:t>
            </a:r>
          </a:p>
          <a:p>
            <a:pPr algn="ctr"/>
            <a:endParaRPr lang="ru-RU" sz="2800" b="1" dirty="0">
              <a:latin typeface="Times New Roman" pitchFamily="18" charset="0"/>
              <a:cs typeface="Times New Roman" pitchFamily="18" charset="0"/>
            </a:endParaRPr>
          </a:p>
        </p:txBody>
      </p:sp>
      <p:sp>
        <p:nvSpPr>
          <p:cNvPr id="2" name="Прямоугольник 1"/>
          <p:cNvSpPr/>
          <p:nvPr/>
        </p:nvSpPr>
        <p:spPr>
          <a:xfrm>
            <a:off x="4905024" y="1349485"/>
            <a:ext cx="184730" cy="461665"/>
          </a:xfrm>
          <a:prstGeom prst="rect">
            <a:avLst/>
          </a:prstGeom>
        </p:spPr>
        <p:txBody>
          <a:bodyPr wrap="none">
            <a:spAutoFit/>
          </a:bodyPr>
          <a:lstStyle/>
          <a:p>
            <a:pPr algn="ctr"/>
            <a:endParaRPr lang="ru-RU" sz="2400" b="1" dirty="0">
              <a:solidFill>
                <a:srgbClr val="26282F"/>
              </a:solidFill>
            </a:endParaRPr>
          </a:p>
        </p:txBody>
      </p:sp>
      <p:sp>
        <p:nvSpPr>
          <p:cNvPr id="3" name="Прямоугольник 2"/>
          <p:cNvSpPr/>
          <p:nvPr/>
        </p:nvSpPr>
        <p:spPr>
          <a:xfrm>
            <a:off x="388877" y="1930443"/>
            <a:ext cx="9217024" cy="2554545"/>
          </a:xfrm>
          <a:prstGeom prst="rect">
            <a:avLst/>
          </a:prstGeom>
        </p:spPr>
        <p:txBody>
          <a:bodyPr wrap="square">
            <a:spAutoFit/>
          </a:bodyPr>
          <a:lstStyle/>
          <a:p>
            <a:endParaRPr lang="ru-RU" b="1" dirty="0" smtClean="0"/>
          </a:p>
          <a:p>
            <a:r>
              <a:rPr lang="ru-RU" sz="2400" b="1" dirty="0" smtClean="0">
                <a:latin typeface="Times New Roman" panose="02020603050405020304" pitchFamily="18" charset="0"/>
                <a:cs typeface="Times New Roman" panose="02020603050405020304" pitchFamily="18" charset="0"/>
              </a:rPr>
              <a:t>Дата вступления в силу</a:t>
            </a:r>
          </a:p>
          <a:p>
            <a:r>
              <a:rPr lang="ru-RU" sz="2400" dirty="0" smtClean="0">
                <a:latin typeface="Times New Roman" panose="02020603050405020304" pitchFamily="18" charset="0"/>
                <a:cs typeface="Times New Roman" panose="02020603050405020304" pitchFamily="18" charset="0"/>
              </a:rPr>
              <a:t>Настоящий стандарт вступает в силу в отношении аудита финансовой отчетности </a:t>
            </a:r>
            <a:r>
              <a:rPr lang="ru-RU" sz="2400" b="1" dirty="0" smtClean="0">
                <a:latin typeface="Times New Roman" panose="02020603050405020304" pitchFamily="18" charset="0"/>
                <a:cs typeface="Times New Roman" panose="02020603050405020304" pitchFamily="18" charset="0"/>
              </a:rPr>
              <a:t>за периоды, начинающиеся 15 декабря 2019 года или после этой даты.</a:t>
            </a:r>
          </a:p>
          <a:p>
            <a:pPr algn="ctr"/>
            <a:endParaRPr lang="ru-RU" sz="28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908494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r>
              <a:rPr lang="ru-RU" b="1" dirty="0"/>
              <a:t>ИНФОРМАЦИОННОЕ СООБЩЕНИЕ</a:t>
            </a:r>
          </a:p>
          <a:p>
            <a:r>
              <a:rPr lang="ru-RU" b="1" dirty="0"/>
              <a:t>от 10 февраля 2021 г. N ИС-аудит-40</a:t>
            </a:r>
          </a:p>
          <a:p>
            <a:pPr algn="just"/>
            <a:r>
              <a:rPr lang="ru-RU" dirty="0">
                <a:solidFill>
                  <a:srgbClr val="002060"/>
                </a:solidFill>
                <a:latin typeface="Times New Roman" panose="02020603050405020304" pitchFamily="18" charset="0"/>
                <a:cs typeface="Times New Roman" panose="02020603050405020304" pitchFamily="18" charset="0"/>
                <a:hlinkClick r:id="rId2"/>
              </a:rPr>
              <a:t>МСА 540</a:t>
            </a:r>
            <a:r>
              <a:rPr lang="ru-RU" dirty="0">
                <a:solidFill>
                  <a:srgbClr val="002060"/>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(пересмотренный) заменяет </a:t>
            </a:r>
            <a:r>
              <a:rPr lang="ru-RU" dirty="0">
                <a:solidFill>
                  <a:schemeClr val="tx1"/>
                </a:solidFill>
                <a:latin typeface="Times New Roman" panose="02020603050405020304" pitchFamily="18" charset="0"/>
                <a:cs typeface="Times New Roman" panose="02020603050405020304" pitchFamily="18" charset="0"/>
                <a:hlinkClick r:id="rId3"/>
              </a:rPr>
              <a:t>МСА 540</a:t>
            </a:r>
            <a:r>
              <a:rPr lang="ru-RU" dirty="0">
                <a:solidFill>
                  <a:schemeClr val="tx1"/>
                </a:solidFill>
                <a:latin typeface="Times New Roman" panose="02020603050405020304" pitchFamily="18" charset="0"/>
                <a:cs typeface="Times New Roman" panose="02020603050405020304" pitchFamily="18" charset="0"/>
              </a:rPr>
              <a:t>, введенный в действие на территории Российской Федерации </a:t>
            </a:r>
            <a:r>
              <a:rPr lang="ru-RU" dirty="0">
                <a:solidFill>
                  <a:schemeClr val="tx1"/>
                </a:solidFill>
                <a:latin typeface="Times New Roman" panose="02020603050405020304" pitchFamily="18" charset="0"/>
                <a:cs typeface="Times New Roman" panose="02020603050405020304" pitchFamily="18" charset="0"/>
                <a:hlinkClick r:id="rId4"/>
              </a:rPr>
              <a:t>приказом</a:t>
            </a:r>
            <a:r>
              <a:rPr lang="ru-RU" dirty="0">
                <a:solidFill>
                  <a:schemeClr val="tx1"/>
                </a:solidFill>
                <a:latin typeface="Times New Roman" panose="02020603050405020304" pitchFamily="18" charset="0"/>
                <a:cs typeface="Times New Roman" panose="02020603050405020304" pitchFamily="18" charset="0"/>
              </a:rPr>
              <a:t> Минфина России от 9 января 2019 г. N 2н. Наиболее значимыми новациями </a:t>
            </a:r>
            <a:r>
              <a:rPr lang="ru-RU" dirty="0">
                <a:solidFill>
                  <a:schemeClr val="tx1"/>
                </a:solidFill>
                <a:latin typeface="Times New Roman" panose="02020603050405020304" pitchFamily="18" charset="0"/>
                <a:cs typeface="Times New Roman" panose="02020603050405020304" pitchFamily="18" charset="0"/>
                <a:hlinkClick r:id="rId2"/>
              </a:rPr>
              <a:t>МСА 540</a:t>
            </a:r>
            <a:r>
              <a:rPr lang="ru-RU" dirty="0">
                <a:solidFill>
                  <a:schemeClr val="tx1"/>
                </a:solidFill>
                <a:latin typeface="Times New Roman" panose="02020603050405020304" pitchFamily="18" charset="0"/>
                <a:cs typeface="Times New Roman" panose="02020603050405020304" pitchFamily="18" charset="0"/>
              </a:rPr>
              <a:t> (пересмотренный) стали: более четкое признание неотъемлемых рисков и определение их факторов; совершенствование процедуры оценки риска и сопутствующих действий; введение раздельной оценки неотъемлемых и контролируемых рисков для оценочных значений; особое внимание к решениям, принимаемым аудитором в отношении контроля в контексте оценочных значений; введение новой концепции "целенаправленных рабочих усилий" ("</a:t>
            </a:r>
            <a:r>
              <a:rPr lang="ru-RU" dirty="0" err="1">
                <a:solidFill>
                  <a:schemeClr val="tx1"/>
                </a:solidFill>
                <a:latin typeface="Times New Roman" panose="02020603050405020304" pitchFamily="18" charset="0"/>
                <a:cs typeface="Times New Roman" panose="02020603050405020304" pitchFamily="18" charset="0"/>
              </a:rPr>
              <a:t>objective-based</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work</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efforts</a:t>
            </a:r>
            <a:r>
              <a:rPr lang="ru-RU" dirty="0">
                <a:solidFill>
                  <a:schemeClr val="tx1"/>
                </a:solidFill>
                <a:latin typeface="Times New Roman" panose="02020603050405020304" pitchFamily="18" charset="0"/>
                <a:cs typeface="Times New Roman" panose="02020603050405020304" pitchFamily="18" charset="0"/>
              </a:rPr>
              <a:t>"); совершенствование требований к раскрытию информации об оценочных значениях; переработка требования учета всех аудиторских доказательств; актуализация требования к информационному взаимодействию аудитора с лицами, отвечающими за корпоративное управление, руководством и другими соответствующими сторонами; расширение требований к документации.</a:t>
            </a:r>
          </a:p>
          <a:p>
            <a:endParaRPr lang="ru-RU" dirty="0"/>
          </a:p>
        </p:txBody>
      </p:sp>
      <p:sp>
        <p:nvSpPr>
          <p:cNvPr id="3" name="Заголовок 2"/>
          <p:cNvSpPr>
            <a:spLocks noGrp="1"/>
          </p:cNvSpPr>
          <p:nvPr>
            <p:ph type="title"/>
          </p:nvPr>
        </p:nvSpPr>
        <p:spPr/>
        <p:txBody>
          <a:bodyPr>
            <a:normAutofit fontScale="90000"/>
          </a:bodyPr>
          <a:lstStyle/>
          <a:p>
            <a:r>
              <a:rPr lang="ru-RU" sz="2200" b="1" dirty="0" smtClean="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r>
              <a:rPr lang="ru-RU" b="1" dirty="0" smtClean="0">
                <a:latin typeface="Times New Roman" panose="02020603050405020304" pitchFamily="18" charset="0"/>
                <a:cs typeface="Times New Roman" pitchFamily="18" charset="0"/>
              </a:rPr>
              <a:t/>
            </a:r>
            <a:br>
              <a:rPr lang="ru-RU" b="1" dirty="0" smtClean="0">
                <a:latin typeface="Times New Roman" panose="02020603050405020304" pitchFamily="18" charset="0"/>
                <a:cs typeface="Times New Roman" pitchFamily="18" charset="0"/>
              </a:rPr>
            </a:br>
            <a:endParaRPr lang="ru-RU" dirty="0"/>
          </a:p>
        </p:txBody>
      </p:sp>
    </p:spTree>
    <p:extLst>
      <p:ext uri="{BB962C8B-B14F-4D97-AF65-F5344CB8AC3E}">
        <p14:creationId xmlns:p14="http://schemas.microsoft.com/office/powerpoint/2010/main" val="6627928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r>
              <a:rPr lang="ru-RU" b="1" dirty="0">
                <a:latin typeface="Times New Roman" panose="02020603050405020304" pitchFamily="18" charset="0"/>
                <a:cs typeface="Times New Roman" panose="02020603050405020304" pitchFamily="18" charset="0"/>
              </a:rPr>
              <a:t>оценочное значение </a:t>
            </a:r>
            <a:r>
              <a:rPr lang="ru-RU" dirty="0">
                <a:latin typeface="Times New Roman" panose="02020603050405020304" pitchFamily="18" charset="0"/>
                <a:cs typeface="Times New Roman" panose="02020603050405020304" pitchFamily="18" charset="0"/>
              </a:rPr>
              <a:t>- денежная сумма, размер которой в соответствии с требованиями применимой концепции подготовки финансовой отчетности подвержен </a:t>
            </a:r>
            <a:r>
              <a:rPr lang="ru-RU" b="1" dirty="0" smtClean="0">
                <a:latin typeface="Times New Roman" panose="02020603050405020304" pitchFamily="18" charset="0"/>
                <a:cs typeface="Times New Roman" panose="02020603050405020304" pitchFamily="18" charset="0"/>
              </a:rPr>
              <a:t>неопределенности оценки</a:t>
            </a:r>
          </a:p>
          <a:p>
            <a:r>
              <a:rPr lang="ru-RU" b="1" dirty="0">
                <a:latin typeface="Times New Roman" panose="02020603050405020304" pitchFamily="18" charset="0"/>
                <a:cs typeface="Times New Roman" panose="02020603050405020304" pitchFamily="18" charset="0"/>
              </a:rPr>
              <a:t>Оценочные значения </a:t>
            </a:r>
            <a:r>
              <a:rPr lang="ru-RU" dirty="0">
                <a:latin typeface="Times New Roman" panose="02020603050405020304" pitchFamily="18" charset="0"/>
                <a:cs typeface="Times New Roman" panose="02020603050405020304" pitchFamily="18" charset="0"/>
              </a:rPr>
              <a:t>- это суммы в денежном выражении, которые могут относиться к видам операций или остаткам по счетам, признанным или раскрытым в финансовой отчетности. Оценочные значения также содержат суммы в денежном выражении, включенные в раскрытую информацию или использованные для формирования суждений в отношении признания или раскрытия информации о видах операций или об остатках по счетам.</a:t>
            </a:r>
          </a:p>
        </p:txBody>
      </p:sp>
      <p:sp>
        <p:nvSpPr>
          <p:cNvPr id="3" name="Заголовок 2"/>
          <p:cNvSpPr>
            <a:spLocks noGrp="1"/>
          </p:cNvSpPr>
          <p:nvPr>
            <p:ph type="title"/>
          </p:nvPr>
        </p:nvSpPr>
        <p:spPr/>
        <p:txBody>
          <a:bodyPr>
            <a:normAutofit/>
          </a:bodyPr>
          <a:lstStyle/>
          <a:p>
            <a:r>
              <a:rPr lang="ru-RU" sz="18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1800" dirty="0"/>
          </a:p>
        </p:txBody>
      </p:sp>
    </p:spTree>
    <p:extLst>
      <p:ext uri="{BB962C8B-B14F-4D97-AF65-F5344CB8AC3E}">
        <p14:creationId xmlns:p14="http://schemas.microsoft.com/office/powerpoint/2010/main" val="3419048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Примеры оценочных значений в отношении видов операций, остатков по счетам и раскрытия информации включают:</a:t>
            </a:r>
          </a:p>
          <a:p>
            <a:r>
              <a:rPr lang="ru-RU" dirty="0">
                <a:latin typeface="Times New Roman" panose="02020603050405020304" pitchFamily="18" charset="0"/>
                <a:cs typeface="Times New Roman" panose="02020603050405020304" pitchFamily="18" charset="0"/>
              </a:rPr>
              <a:t>- обесценение запасов;</a:t>
            </a:r>
          </a:p>
          <a:p>
            <a:r>
              <a:rPr lang="ru-RU" dirty="0">
                <a:latin typeface="Times New Roman" panose="02020603050405020304" pitchFamily="18" charset="0"/>
                <a:cs typeface="Times New Roman" panose="02020603050405020304" pitchFamily="18" charset="0"/>
              </a:rPr>
              <a:t>- амортизацию основных средств;</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оценку финансовых инструментов;</a:t>
            </a:r>
          </a:p>
          <a:p>
            <a:r>
              <a:rPr lang="ru-RU" dirty="0">
                <a:latin typeface="Times New Roman" panose="02020603050405020304" pitchFamily="18" charset="0"/>
                <a:cs typeface="Times New Roman" panose="02020603050405020304" pitchFamily="18" charset="0"/>
              </a:rPr>
              <a:t>- исход текущих судебных разбирательств;</a:t>
            </a:r>
          </a:p>
          <a:p>
            <a:r>
              <a:rPr lang="ru-RU" dirty="0">
                <a:latin typeface="Times New Roman" panose="02020603050405020304" pitchFamily="18" charset="0"/>
                <a:cs typeface="Times New Roman" panose="02020603050405020304" pitchFamily="18" charset="0"/>
              </a:rPr>
              <a:t>- резерв </a:t>
            </a:r>
            <a:r>
              <a:rPr lang="ru-RU" dirty="0" smtClean="0">
                <a:latin typeface="Times New Roman" panose="02020603050405020304" pitchFamily="18" charset="0"/>
                <a:cs typeface="Times New Roman" panose="02020603050405020304" pitchFamily="18" charset="0"/>
              </a:rPr>
              <a:t>по сомнительным долгам</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оценку обязательств по договорам страхования;</a:t>
            </a:r>
          </a:p>
          <a:p>
            <a:r>
              <a:rPr lang="ru-RU" dirty="0">
                <a:latin typeface="Times New Roman" panose="02020603050405020304" pitchFamily="18" charset="0"/>
                <a:cs typeface="Times New Roman" panose="02020603050405020304" pitchFamily="18" charset="0"/>
              </a:rPr>
              <a:t>- гарантийные обязательства;</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справедливую стоимость активов или обязательств, приобретенных в рамках объединения бизнеса, включая определение </a:t>
            </a:r>
            <a:r>
              <a:rPr lang="ru-RU" dirty="0" err="1">
                <a:latin typeface="Times New Roman" panose="02020603050405020304" pitchFamily="18" charset="0"/>
                <a:cs typeface="Times New Roman" panose="02020603050405020304" pitchFamily="18" charset="0"/>
              </a:rPr>
              <a:t>гудвила</a:t>
            </a:r>
            <a:r>
              <a:rPr lang="ru-RU" dirty="0">
                <a:latin typeface="Times New Roman" panose="02020603050405020304" pitchFamily="18" charset="0"/>
                <a:cs typeface="Times New Roman" panose="02020603050405020304" pitchFamily="18" charset="0"/>
              </a:rPr>
              <a:t> и нематериальных активов;</a:t>
            </a:r>
          </a:p>
          <a:p>
            <a:r>
              <a:rPr lang="ru-RU" dirty="0">
                <a:latin typeface="Times New Roman" panose="02020603050405020304" pitchFamily="18" charset="0"/>
                <a:cs typeface="Times New Roman" panose="02020603050405020304" pitchFamily="18" charset="0"/>
              </a:rPr>
              <a:t>- обесценение долгосрочных активов или основных средств, предназначенных для продажи;</a:t>
            </a:r>
          </a:p>
          <a:p>
            <a:r>
              <a:rPr lang="ru-RU" dirty="0">
                <a:latin typeface="Times New Roman" panose="02020603050405020304" pitchFamily="18" charset="0"/>
                <a:cs typeface="Times New Roman" panose="02020603050405020304" pitchFamily="18" charset="0"/>
              </a:rPr>
              <a:t>- обмен в </a:t>
            </a:r>
            <a:r>
              <a:rPr lang="ru-RU" dirty="0" err="1">
                <a:latin typeface="Times New Roman" panose="02020603050405020304" pitchFamily="18" charset="0"/>
                <a:cs typeface="Times New Roman" panose="02020603050405020304" pitchFamily="18" charset="0"/>
              </a:rPr>
              <a:t>неденежной</a:t>
            </a:r>
            <a:r>
              <a:rPr lang="ru-RU" dirty="0">
                <a:latin typeface="Times New Roman" panose="02020603050405020304" pitchFamily="18" charset="0"/>
                <a:cs typeface="Times New Roman" panose="02020603050405020304" pitchFamily="18" charset="0"/>
              </a:rPr>
              <a:t> форме активами или обязательствами между независимыми сторонами;</a:t>
            </a:r>
          </a:p>
          <a:p>
            <a:r>
              <a:rPr lang="ru-RU" dirty="0">
                <a:latin typeface="Times New Roman" panose="02020603050405020304" pitchFamily="18" charset="0"/>
                <a:cs typeface="Times New Roman" panose="02020603050405020304" pitchFamily="18" charset="0"/>
              </a:rPr>
              <a:t>- выручку, признанную по долгосрочным договорам.</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2792405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b="1" dirty="0"/>
              <a:t>Определения</a:t>
            </a:r>
            <a:endParaRPr lang="ru-RU" dirty="0"/>
          </a:p>
          <a:p>
            <a:r>
              <a:rPr lang="ru-RU" dirty="0"/>
              <a:t> </a:t>
            </a:r>
          </a:p>
          <a:p>
            <a:r>
              <a:rPr lang="ru-RU" b="1" dirty="0">
                <a:latin typeface="Times New Roman" panose="02020603050405020304" pitchFamily="18" charset="0"/>
                <a:cs typeface="Times New Roman" panose="02020603050405020304" pitchFamily="18" charset="0"/>
              </a:rPr>
              <a:t>аудиторская точечная оценка или оценка диапазона </a:t>
            </a:r>
            <a:r>
              <a:rPr lang="ru-RU" dirty="0">
                <a:latin typeface="Times New Roman" panose="02020603050405020304" pitchFamily="18" charset="0"/>
                <a:cs typeface="Times New Roman" panose="02020603050405020304" pitchFamily="18" charset="0"/>
              </a:rPr>
              <a:t>- величина или диапазон величин соответственно, которые рассчитаны аудитором при анализе точечной оценки руководства </a:t>
            </a:r>
          </a:p>
          <a:p>
            <a:r>
              <a:rPr lang="ru-RU" b="1" dirty="0" smtClean="0">
                <a:latin typeface="Times New Roman" panose="02020603050405020304" pitchFamily="18" charset="0"/>
                <a:cs typeface="Times New Roman" panose="02020603050405020304" pitchFamily="18" charset="0"/>
              </a:rPr>
              <a:t>неопределенность </a:t>
            </a:r>
            <a:r>
              <a:rPr lang="ru-RU" b="1" dirty="0">
                <a:latin typeface="Times New Roman" panose="02020603050405020304" pitchFamily="18" charset="0"/>
                <a:cs typeface="Times New Roman" panose="02020603050405020304" pitchFamily="18" charset="0"/>
              </a:rPr>
              <a:t>оценки </a:t>
            </a:r>
            <a:r>
              <a:rPr lang="ru-RU" dirty="0">
                <a:latin typeface="Times New Roman" panose="02020603050405020304" pitchFamily="18" charset="0"/>
                <a:cs typeface="Times New Roman" panose="02020603050405020304" pitchFamily="18" charset="0"/>
              </a:rPr>
              <a:t>- подверженность неотъемлемому недостатку точности в </a:t>
            </a:r>
            <a:r>
              <a:rPr lang="ru-RU" dirty="0" smtClean="0">
                <a:latin typeface="Times New Roman" panose="02020603050405020304" pitchFamily="18" charset="0"/>
                <a:cs typeface="Times New Roman" panose="02020603050405020304" pitchFamily="18" charset="0"/>
              </a:rPr>
              <a:t>оценке</a:t>
            </a:r>
            <a:endParaRPr lang="ru-RU"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предвзятость </a:t>
            </a:r>
            <a:r>
              <a:rPr lang="ru-RU" b="1" dirty="0">
                <a:latin typeface="Times New Roman" panose="02020603050405020304" pitchFamily="18" charset="0"/>
                <a:cs typeface="Times New Roman" panose="02020603050405020304" pitchFamily="18" charset="0"/>
              </a:rPr>
              <a:t>руководства </a:t>
            </a:r>
            <a:r>
              <a:rPr lang="ru-RU" dirty="0">
                <a:latin typeface="Times New Roman" panose="02020603050405020304" pitchFamily="18" charset="0"/>
                <a:cs typeface="Times New Roman" panose="02020603050405020304" pitchFamily="18" charset="0"/>
              </a:rPr>
              <a:t>- недостаточная беспристрастность руководства в процессе подготовки </a:t>
            </a:r>
            <a:r>
              <a:rPr lang="ru-RU" dirty="0" smtClean="0">
                <a:latin typeface="Times New Roman" panose="02020603050405020304" pitchFamily="18" charset="0"/>
                <a:cs typeface="Times New Roman" panose="02020603050405020304" pitchFamily="18" charset="0"/>
              </a:rPr>
              <a:t>информации</a:t>
            </a:r>
            <a:endParaRPr lang="ru-RU" dirty="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точечная </a:t>
            </a:r>
            <a:r>
              <a:rPr lang="ru-RU" b="1" dirty="0">
                <a:latin typeface="Times New Roman" panose="02020603050405020304" pitchFamily="18" charset="0"/>
                <a:cs typeface="Times New Roman" panose="02020603050405020304" pitchFamily="18" charset="0"/>
              </a:rPr>
              <a:t>оценка руководства </a:t>
            </a:r>
            <a:r>
              <a:rPr lang="ru-RU" dirty="0">
                <a:latin typeface="Times New Roman" panose="02020603050405020304" pitchFamily="18" charset="0"/>
                <a:cs typeface="Times New Roman" panose="02020603050405020304" pitchFamily="18" charset="0"/>
              </a:rPr>
              <a:t>- величина, выбранная руководством для признания или раскрытия в финансовой отчетности в качестве оценочного значения;</a:t>
            </a:r>
          </a:p>
          <a:p>
            <a:r>
              <a:rPr lang="ru-RU" b="1" dirty="0" smtClean="0">
                <a:latin typeface="Times New Roman" panose="02020603050405020304" pitchFamily="18" charset="0"/>
                <a:cs typeface="Times New Roman" panose="02020603050405020304" pitchFamily="18" charset="0"/>
              </a:rPr>
              <a:t>фактический </a:t>
            </a:r>
            <a:r>
              <a:rPr lang="ru-RU" b="1" dirty="0">
                <a:latin typeface="Times New Roman" panose="02020603050405020304" pitchFamily="18" charset="0"/>
                <a:cs typeface="Times New Roman" panose="02020603050405020304" pitchFamily="18" charset="0"/>
              </a:rPr>
              <a:t>результат оценочного значения </a:t>
            </a:r>
            <a:r>
              <a:rPr lang="ru-RU" dirty="0">
                <a:latin typeface="Times New Roman" panose="02020603050405020304" pitchFamily="18" charset="0"/>
                <a:cs typeface="Times New Roman" panose="02020603050405020304" pitchFamily="18" charset="0"/>
              </a:rPr>
              <a:t>-фактическая денежная величина, которая стала известна в результате завершения сделок, наступления событий или условий, принимаемых во внимание при расчете оценочного значения</a:t>
            </a:r>
            <a:endParaRPr lang="ru-RU" dirty="0"/>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2655486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fontScale="92500"/>
          </a:bodyPr>
          <a:lstStyle/>
          <a:p>
            <a:pPr algn="just"/>
            <a:r>
              <a:rPr lang="ru-RU" dirty="0">
                <a:latin typeface="Times New Roman" panose="02020603050405020304" pitchFamily="18" charset="0"/>
                <a:cs typeface="Times New Roman" panose="02020603050405020304" pitchFamily="18" charset="0"/>
              </a:rPr>
              <a:t>3. Настоящее Положение может не применяться организациями, которые вправе применять упрощенные способы ведения бухгалтерского учета, включая упрощенную бухгалтерскую (финансовую) </a:t>
            </a:r>
            <a:r>
              <a:rPr lang="ru-RU" dirty="0" smtClean="0">
                <a:latin typeface="Times New Roman" panose="02020603050405020304" pitchFamily="18" charset="0"/>
                <a:cs typeface="Times New Roman" panose="02020603050405020304" pitchFamily="18" charset="0"/>
              </a:rPr>
              <a:t>отчетность</a:t>
            </a:r>
          </a:p>
          <a:p>
            <a:pPr algn="just"/>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 субъекты малого предпринимательства;</a:t>
            </a:r>
          </a:p>
          <a:p>
            <a:r>
              <a:rPr lang="ru-RU" dirty="0">
                <a:latin typeface="Times New Roman" panose="02020603050405020304" pitchFamily="18" charset="0"/>
                <a:cs typeface="Times New Roman" panose="02020603050405020304" pitchFamily="18" charset="0"/>
              </a:rPr>
              <a:t>2) некоммерческие организации;</a:t>
            </a:r>
          </a:p>
          <a:p>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организации, получившие статус участников проекта по осуществлению исследований, разработок и коммерциализации их результатов в соответствии с Федеральным законом от 28 сентября 2010 года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244-ФЗ </a:t>
            </a:r>
            <a:r>
              <a:rPr lang="ru-RU" dirty="0" smtClean="0">
                <a:latin typeface="Times New Roman" panose="02020603050405020304" pitchFamily="18" charset="0"/>
                <a:cs typeface="Times New Roman" panose="02020603050405020304" pitchFamily="18" charset="0"/>
              </a:rPr>
              <a:t>«Об </a:t>
            </a:r>
            <a:r>
              <a:rPr lang="ru-RU" dirty="0">
                <a:latin typeface="Times New Roman" panose="02020603050405020304" pitchFamily="18" charset="0"/>
                <a:cs typeface="Times New Roman" panose="02020603050405020304" pitchFamily="18" charset="0"/>
              </a:rPr>
              <a:t>инновационном центре </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Сколково</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7522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ru-RU" sz="2900" b="1" dirty="0" smtClean="0">
                <a:latin typeface="Times New Roman" panose="02020603050405020304" pitchFamily="18" charset="0"/>
                <a:cs typeface="Times New Roman" panose="02020603050405020304" pitchFamily="18" charset="0"/>
              </a:rPr>
              <a:t>Масштабируемость</a:t>
            </a:r>
          </a:p>
          <a:p>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Характер</a:t>
            </a:r>
            <a:r>
              <a:rPr lang="ru-RU" dirty="0">
                <a:latin typeface="Times New Roman" panose="02020603050405020304" pitchFamily="18" charset="0"/>
                <a:cs typeface="Times New Roman" panose="02020603050405020304" pitchFamily="18" charset="0"/>
              </a:rPr>
              <a:t>, сроки и объем аудиторских процедур по изучению деятельности организации и ее окружения, применимой концепции подготовки финансовой отчетности, и системы внутреннего контроля организации, относящейся к ее оценочным значениям, в той или иной степени могут зависеть от того, насколько отдельный вопрос или вопросы применимы в конкретных обстоятельствах. Например, у организации может быть мало операций или других событий и условий, которые приводят к необходимости использовать оценочные значения, применимые требования к финансовой отчетности могут быть простыми в применении, и соответствующие регуляторные факторы могут отсутствовать. </a:t>
            </a:r>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038430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Кроме того, оценочные значения могут не требовать применения значительных суждений и процесс расчета оценочных значений может быть менее сложным. В таких обстоятельствах степень неопределенности оценки, сложности, субъективности оценочных значений или влияния иных факторов неотъемлемого риска может быть ниже, и идентифицированных средств контроля, в компоненте контрольных мероприятий может быть меньше. В этом случае процедуры выявления и оценки риска аудитором, по всей вероятности, будут меньшего объема и могут выполняться в основном путем опроса руководства, ответственного за подготовку финансовой отчетности, так же как и простого сквозного тестирования процесса, используемого руководством при расчете оценочного значения (в том числе при оценке эффективности разработки идентифицированных средств контроля в этом процессе и при определении того, было ли внедрено средство контроля).</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593294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algn="just"/>
            <a:r>
              <a:rPr lang="ru-RU" dirty="0">
                <a:latin typeface="Times New Roman" panose="02020603050405020304" pitchFamily="18" charset="0"/>
                <a:cs typeface="Times New Roman" panose="02020603050405020304" pitchFamily="18" charset="0"/>
              </a:rPr>
              <a:t>МСА 315 (пересмотренный, 2019 г.) требует отдельной оценки неотъемлемого риска для выявленных рисков существенного искажения на уровне предпосылок</a:t>
            </a:r>
            <a:endParaRPr lang="ru-RU"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ea typeface="Times New Roman" panose="02020603050405020304" pitchFamily="18" charset="0"/>
                <a:cs typeface="Times New Roman" panose="02020603050405020304" pitchFamily="18" charset="0"/>
              </a:rPr>
              <a:t>В контексте МСА 540 (пересмотренного) и в зависимости от характера конкретного оценочного значения подверженность предпосылки искажениям, которые могут быть существенными, может зависеть от неопределенности оценки, сложности, субъективности или иных факторов неотъемлемого риска, а также от их взаимосвязи</a:t>
            </a:r>
          </a:p>
          <a:p>
            <a:pPr algn="just"/>
            <a:r>
              <a:rPr lang="ru-RU" dirty="0">
                <a:latin typeface="Times New Roman" panose="02020603050405020304" pitchFamily="18" charset="0"/>
                <a:cs typeface="Times New Roman" panose="02020603050405020304" pitchFamily="18" charset="0"/>
              </a:rPr>
              <a:t>Следовательно: </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0094083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0552" y="2060848"/>
            <a:ext cx="8049882" cy="4065315"/>
          </a:xfrm>
        </p:spPr>
        <p:txBody>
          <a:bodyPr>
            <a:normAutofit fontScale="92500"/>
          </a:bodyPr>
          <a:lstStyle/>
          <a:p>
            <a:pPr algn="just"/>
            <a:r>
              <a:rPr lang="ru-RU" dirty="0">
                <a:latin typeface="Times New Roman" panose="02020603050405020304" pitchFamily="18" charset="0"/>
                <a:cs typeface="Times New Roman" panose="02020603050405020304" pitchFamily="18" charset="0"/>
              </a:rPr>
              <a:t>Настоящий стандарт ссылается на соответствующие требования МСА 315 (пересмотренного, 2019 г.) и МСА 330 и содержит связанные с ними указания, чтобы подчеркнуть важность решений аудитора в отношении средств контроля применительно к оценочным значениям, включая решения:</a:t>
            </a:r>
          </a:p>
          <a:p>
            <a:pPr marL="285750" lvl="0" indent="-285750"/>
            <a:r>
              <a:rPr lang="ru-RU" dirty="0">
                <a:latin typeface="Times New Roman" panose="02020603050405020304" pitchFamily="18" charset="0"/>
                <a:cs typeface="Times New Roman" panose="02020603050405020304" pitchFamily="18" charset="0"/>
              </a:rPr>
              <a:t>имеются ли средства контроля, подлежащие идентификации согласно МСА 315 (пересмотренного, 2019 г.), структуру которых аудитор должен оценить и определить, были ли они внедрены;</a:t>
            </a:r>
          </a:p>
          <a:p>
            <a:pPr marL="285750" lvl="0" indent="-285750"/>
            <a:r>
              <a:rPr lang="ru-RU" dirty="0">
                <a:latin typeface="Times New Roman" panose="02020603050405020304" pitchFamily="18" charset="0"/>
                <a:cs typeface="Times New Roman" panose="02020603050405020304" pitchFamily="18" charset="0"/>
              </a:rPr>
              <a:t>следует ли тестировать операционную эффективность средств контроля.</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8593518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algn="just">
              <a:lnSpc>
                <a:spcPct val="107000"/>
              </a:lnSpc>
              <a:spcAft>
                <a:spcPts val="0"/>
              </a:spcAft>
            </a:pPr>
            <a:r>
              <a:rPr lang="ru-RU" dirty="0">
                <a:latin typeface="Times New Roman" panose="02020603050405020304" pitchFamily="18" charset="0"/>
                <a:cs typeface="Times New Roman" panose="02020603050405020304" pitchFamily="18" charset="0"/>
              </a:rPr>
              <a:t>Для целей настоящего стандарта обоснованность в контексте применимой концепции подготовки финансовой отчетности означает, что соответствующие требования такой концепции подготовки финансовой отчетности применяются надлежащим образом, включая относящиеся к следующему:</a:t>
            </a:r>
          </a:p>
          <a:p>
            <a:pPr lvl="0" indent="-342900" algn="just">
              <a:lnSpc>
                <a:spcPct val="107000"/>
              </a:lnSpc>
              <a:buFont typeface="Wingdings" panose="05000000000000000000" pitchFamily="2" charset="2"/>
              <a:buChar char="v"/>
            </a:pPr>
            <a:r>
              <a:rPr lang="ru-RU" dirty="0">
                <a:latin typeface="Times New Roman" panose="02020603050405020304" pitchFamily="18" charset="0"/>
                <a:cs typeface="Times New Roman" panose="02020603050405020304" pitchFamily="18" charset="0"/>
              </a:rPr>
              <a:t>расчету оценочного значения, в том числе выбору метода, допущений и исходных данных в соответствии с характером оценочного значения, а также фактами и обстоятельствами организации; </a:t>
            </a:r>
          </a:p>
          <a:p>
            <a:pPr lvl="0" indent="-342900" algn="just">
              <a:lnSpc>
                <a:spcPct val="107000"/>
              </a:lnSpc>
              <a:buFont typeface="Wingdings" panose="05000000000000000000" pitchFamily="2" charset="2"/>
              <a:buChar char="v"/>
            </a:pPr>
            <a:r>
              <a:rPr lang="ru-RU" dirty="0">
                <a:latin typeface="Times New Roman" panose="02020603050405020304" pitchFamily="18" charset="0"/>
                <a:cs typeface="Times New Roman" panose="02020603050405020304" pitchFamily="18" charset="0"/>
              </a:rPr>
              <a:t>выбору точечной оценки руководства; </a:t>
            </a:r>
          </a:p>
          <a:p>
            <a:pPr lvl="0" indent="-342900" algn="just">
              <a:lnSpc>
                <a:spcPct val="107000"/>
              </a:lnSpc>
              <a:buFont typeface="Wingdings" panose="05000000000000000000" pitchFamily="2" charset="2"/>
              <a:buChar char="v"/>
            </a:pPr>
            <a:r>
              <a:rPr lang="ru-RU" dirty="0">
                <a:latin typeface="Times New Roman" panose="02020603050405020304" pitchFamily="18" charset="0"/>
                <a:cs typeface="Times New Roman" panose="02020603050405020304" pitchFamily="18" charset="0"/>
              </a:rPr>
              <a:t>раскрытию информации в отношении оценочного значения, в том числе о том, как оценочное значение было рассчитано, с объяснением характера, степени и источников неопределенности оценки. </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2279276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r>
              <a:rPr lang="ru-RU" dirty="0">
                <a:latin typeface="Times New Roman" panose="02020603050405020304" pitchFamily="18" charset="0"/>
                <a:ea typeface="Times New Roman" panose="02020603050405020304" pitchFamily="18" charset="0"/>
                <a:cs typeface="Times New Roman" panose="02020603050405020304" pitchFamily="18" charset="0"/>
              </a:rPr>
              <a:t>При выявлении и оценке рисков существенного искажения </a:t>
            </a:r>
            <a:r>
              <a:rPr lang="ru-RU" dirty="0">
                <a:latin typeface="Times New Roman" panose="02020603050405020304" pitchFamily="18" charset="0"/>
                <a:cs typeface="Times New Roman" panose="02020603050405020304" pitchFamily="18" charset="0"/>
              </a:rPr>
              <a:t>аудитор должен учитывать:</a:t>
            </a:r>
          </a:p>
          <a:p>
            <a:pPr marL="0" indent="0">
              <a:buNone/>
            </a:pPr>
            <a:r>
              <a:rPr lang="ru-RU" dirty="0" smtClean="0">
                <a:latin typeface="Times New Roman" panose="02020603050405020304" pitchFamily="18" charset="0"/>
                <a:cs typeface="Times New Roman" panose="02020603050405020304" pitchFamily="18" charset="0"/>
              </a:rPr>
              <a:t>- насколько </a:t>
            </a:r>
            <a:r>
              <a:rPr lang="ru-RU" dirty="0">
                <a:latin typeface="Times New Roman" panose="02020603050405020304" pitchFamily="18" charset="0"/>
                <a:cs typeface="Times New Roman" panose="02020603050405020304" pitchFamily="18" charset="0"/>
              </a:rPr>
              <a:t>оценочное значение подвержено неопределенности оценки </a:t>
            </a:r>
          </a:p>
          <a:p>
            <a:pPr marL="0" indent="0">
              <a:buNone/>
            </a:pPr>
            <a:r>
              <a:rPr lang="ru-RU" dirty="0" smtClean="0">
                <a:latin typeface="Times New Roman" panose="02020603050405020304" pitchFamily="18" charset="0"/>
                <a:cs typeface="Times New Roman" panose="02020603050405020304" pitchFamily="18" charset="0"/>
              </a:rPr>
              <a:t>- насколько </a:t>
            </a:r>
            <a:r>
              <a:rPr lang="ru-RU" dirty="0">
                <a:latin typeface="Times New Roman" panose="02020603050405020304" pitchFamily="18" charset="0"/>
                <a:cs typeface="Times New Roman" panose="02020603050405020304" pitchFamily="18" charset="0"/>
              </a:rPr>
              <a:t>сложность, субъективность или другие факторы неотъемлемого риска влияют на </a:t>
            </a:r>
            <a:r>
              <a:rPr lang="ru-RU" dirty="0" smtClean="0">
                <a:latin typeface="Times New Roman" panose="02020603050405020304" pitchFamily="18" charset="0"/>
                <a:cs typeface="Times New Roman" panose="02020603050405020304" pitchFamily="18" charset="0"/>
              </a:rPr>
              <a:t>следующее</a:t>
            </a:r>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А) выбор </a:t>
            </a:r>
            <a:r>
              <a:rPr lang="ru-RU" b="1" dirty="0">
                <a:latin typeface="Times New Roman" panose="02020603050405020304" pitchFamily="18" charset="0"/>
                <a:cs typeface="Times New Roman" panose="02020603050405020304" pitchFamily="18" charset="0"/>
              </a:rPr>
              <a:t>и применение метода, допущений и исходных данных при расчете оценочного значения или</a:t>
            </a:r>
          </a:p>
          <a:p>
            <a:pPr marL="0" indent="0">
              <a:buNone/>
            </a:pPr>
            <a:r>
              <a:rPr lang="ru-RU" b="1" dirty="0" smtClean="0">
                <a:latin typeface="Times New Roman" panose="02020603050405020304" pitchFamily="18" charset="0"/>
                <a:cs typeface="Times New Roman" panose="02020603050405020304" pitchFamily="18" charset="0"/>
              </a:rPr>
              <a:t>Б) выбор </a:t>
            </a:r>
            <a:r>
              <a:rPr lang="ru-RU" b="1" dirty="0">
                <a:latin typeface="Times New Roman" panose="02020603050405020304" pitchFamily="18" charset="0"/>
                <a:cs typeface="Times New Roman" panose="02020603050405020304" pitchFamily="18" charset="0"/>
              </a:rPr>
              <a:t>точечной оценки руководства и соответствующей информации для раскрытия в финансовой отчетности.</a:t>
            </a:r>
          </a:p>
          <a:p>
            <a:endParaRPr lang="ru-RU" dirty="0"/>
          </a:p>
        </p:txBody>
      </p:sp>
      <p:sp>
        <p:nvSpPr>
          <p:cNvPr id="2" name="Заголовок 1"/>
          <p:cNvSpPr>
            <a:spLocks noGrp="1"/>
          </p:cNvSpPr>
          <p:nvPr>
            <p:ph type="title"/>
          </p:nvPr>
        </p:nvSpPr>
        <p:spPr/>
        <p:txBody>
          <a:bodyPr>
            <a:noAutofit/>
          </a:bodyPr>
          <a:lstStyle/>
          <a:p>
            <a:r>
              <a:rPr lang="ru-RU" sz="24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400" dirty="0"/>
          </a:p>
        </p:txBody>
      </p:sp>
    </p:spTree>
    <p:extLst>
      <p:ext uri="{BB962C8B-B14F-4D97-AF65-F5344CB8AC3E}">
        <p14:creationId xmlns:p14="http://schemas.microsoft.com/office/powerpoint/2010/main" val="20552227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применении </a:t>
            </a:r>
            <a:r>
              <a:rPr lang="ru-RU" dirty="0">
                <a:latin typeface="Times New Roman" panose="02020603050405020304" pitchFamily="18" charset="0"/>
                <a:cs typeface="Times New Roman" panose="02020603050405020304" pitchFamily="18" charset="0"/>
                <a:hlinkClick r:id="rId2"/>
              </a:rPr>
              <a:t>МСА 315</a:t>
            </a:r>
            <a:r>
              <a:rPr lang="ru-RU" dirty="0">
                <a:latin typeface="Times New Roman" panose="02020603050405020304" pitchFamily="18" charset="0"/>
                <a:cs typeface="Times New Roman" panose="02020603050405020304" pitchFamily="18" charset="0"/>
              </a:rPr>
              <a:t> (пересмотренного, 2019 г.)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понимание аудитором характера и уровня надзора и корпоративного управления, существующих в организации в отношении процесса расчета оценочных значений руководством, может иметь важное значение для оценки, требуемой от аудитора, так как это относится к вопросу о том:</a:t>
            </a:r>
          </a:p>
          <a:p>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 была ли создана и поддерживается ли руководством под надзором лиц, отвечающих за корпоративное управление, культура честности и этического поведения;</a:t>
            </a:r>
          </a:p>
          <a:p>
            <a:r>
              <a:rPr lang="ru-RU" dirty="0">
                <a:latin typeface="Times New Roman" panose="02020603050405020304" pitchFamily="18" charset="0"/>
                <a:cs typeface="Times New Roman" panose="02020603050405020304" pitchFamily="18" charset="0"/>
              </a:rPr>
              <a:t>- обеспечивает ли контрольная среда надлежащую основу для других компонентов внутреннего контроля, с учетом характера и размера организации, а также не оказывают ли негативного влияния на другие компоненты внутреннего контроля;</a:t>
            </a:r>
          </a:p>
          <a:p>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как недостатки системы контроля, выявленные в контрольной среде, негативно влияют на другие компоненты внутреннего контроля.</a:t>
            </a:r>
          </a:p>
          <a:p>
            <a:r>
              <a:rPr lang="ru-RU" dirty="0" smtClean="0">
                <a:latin typeface="Times New Roman" panose="02020603050405020304" pitchFamily="18" charset="0"/>
                <a:cs typeface="Times New Roman" panose="02020603050405020304" pitchFamily="18" charset="0"/>
              </a:rPr>
              <a:t>Аудитор </a:t>
            </a:r>
            <a:r>
              <a:rPr lang="ru-RU" dirty="0">
                <a:latin typeface="Times New Roman" panose="02020603050405020304" pitchFamily="18" charset="0"/>
                <a:cs typeface="Times New Roman" panose="02020603050405020304" pitchFamily="18" charset="0"/>
              </a:rPr>
              <a:t>может получить понимание в отношении лиц, отвечающих за корпоративное управление, о следующем:</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5991094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 имеют ли они знания или навыки, необходимые для понимания характеристик определенного метода или модели, чтобы рассчитать оценочные значения, или рисков, связанных с оценочным значением, например рисков, связанных с методом или информационной технологией, используемыми для определения оценочных значений;</a:t>
            </a:r>
          </a:p>
          <a:p>
            <a:r>
              <a:rPr lang="ru-RU" dirty="0">
                <a:latin typeface="Times New Roman" panose="02020603050405020304" pitchFamily="18" charset="0"/>
                <a:cs typeface="Times New Roman" panose="02020603050405020304" pitchFamily="18" charset="0"/>
              </a:rPr>
              <a:t>- имеют ли они знания и навыки, необходимые для понимания того, рассчитало ли руководство оценочные значения в соответствии с применимой концепцией подготовки финансовой отчетности;</a:t>
            </a:r>
          </a:p>
          <a:p>
            <a:r>
              <a:rPr lang="ru-RU" dirty="0">
                <a:latin typeface="Times New Roman" panose="02020603050405020304" pitchFamily="18" charset="0"/>
                <a:cs typeface="Times New Roman" panose="02020603050405020304" pitchFamily="18" charset="0"/>
              </a:rPr>
              <a:t>- являются ли они независимыми от руководства, имеют ли информацию, необходимую для своевременной оценки того, как руководство рассчитало оценочные значения, а также полномочия для того, чтобы поставить под сомнение действия руководства, когда эти действия представляются недостаточными или ненадлежащими;</a:t>
            </a:r>
          </a:p>
          <a:p>
            <a:r>
              <a:rPr lang="ru-RU" dirty="0">
                <a:latin typeface="Times New Roman" panose="02020603050405020304" pitchFamily="18" charset="0"/>
                <a:cs typeface="Times New Roman" panose="02020603050405020304" pitchFamily="18" charset="0"/>
              </a:rPr>
              <a:t>- осуществляют ли они надзор за процессом расчета оценочных значений руководством, включая использование моделей</a:t>
            </a:r>
            <a:r>
              <a:rPr lang="ru-RU" dirty="0" smtClean="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осуществляют ли они надзор за действиями руководства по мониторингу. Это может включать процедуры надзора и проверки, призванные выявлять и устранять все недостатки в структуре или операционной эффективности средств контроля над оценочными значениями.</a:t>
            </a:r>
          </a:p>
          <a:p>
            <a:endParaRPr lang="ru-RU" dirty="0">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3041423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sz="2600" dirty="0" smtClean="0">
                <a:latin typeface="Times New Roman" panose="02020603050405020304" pitchFamily="18" charset="0"/>
                <a:cs typeface="Times New Roman" panose="02020603050405020304" pitchFamily="18" charset="0"/>
              </a:rPr>
              <a:t>Получение </a:t>
            </a:r>
            <a:r>
              <a:rPr lang="ru-RU" sz="2600" dirty="0">
                <a:latin typeface="Times New Roman" panose="02020603050405020304" pitchFamily="18" charset="0"/>
                <a:cs typeface="Times New Roman" panose="02020603050405020304" pitchFamily="18" charset="0"/>
              </a:rPr>
              <a:t>понимания в отношении надзора, осуществляемого лицами, отвечающими за корпоративное управление, может иметь важное значение при наличии оценочных значений, которые:</a:t>
            </a:r>
          </a:p>
          <a:p>
            <a:r>
              <a:rPr lang="ru-RU" sz="2600" dirty="0">
                <a:latin typeface="Times New Roman" panose="02020603050405020304" pitchFamily="18" charset="0"/>
                <a:cs typeface="Times New Roman" panose="02020603050405020304" pitchFamily="18" charset="0"/>
              </a:rPr>
              <a:t>- требуют применения руководством значительных суждений, которым присуща субъективность;</a:t>
            </a:r>
          </a:p>
          <a:p>
            <a:r>
              <a:rPr lang="ru-RU" sz="2600" dirty="0">
                <a:latin typeface="Times New Roman" panose="02020603050405020304" pitchFamily="18" charset="0"/>
                <a:cs typeface="Times New Roman" panose="02020603050405020304" pitchFamily="18" charset="0"/>
              </a:rPr>
              <a:t>- связаны с высоким уровнем неопределенности оценки;</a:t>
            </a:r>
          </a:p>
          <a:p>
            <a:r>
              <a:rPr lang="ru-RU" sz="2600" dirty="0">
                <a:latin typeface="Times New Roman" panose="02020603050405020304" pitchFamily="18" charset="0"/>
                <a:cs typeface="Times New Roman" panose="02020603050405020304" pitchFamily="18" charset="0"/>
              </a:rPr>
              <a:t>- требуют сложных расчетов, например, в силу широкого применения информационных технологий, больших объемов исходных данных или использования большого числа источников исходных данных либо допущений со сложными взаимосвязями;</a:t>
            </a:r>
          </a:p>
          <a:p>
            <a:r>
              <a:rPr lang="ru-RU" sz="2600" dirty="0">
                <a:latin typeface="Times New Roman" panose="02020603050405020304" pitchFamily="18" charset="0"/>
                <a:cs typeface="Times New Roman" panose="02020603050405020304" pitchFamily="18" charset="0"/>
              </a:rPr>
              <a:t>- включали или должны были включать изменение метода, допущений или исходных данных по сравнению с предыдущими периодами;</a:t>
            </a:r>
          </a:p>
          <a:p>
            <a:r>
              <a:rPr lang="ru-RU" sz="2600" dirty="0">
                <a:latin typeface="Times New Roman" panose="02020603050405020304" pitchFamily="18" charset="0"/>
                <a:cs typeface="Times New Roman" panose="02020603050405020304" pitchFamily="18" charset="0"/>
              </a:rPr>
              <a:t>- включают значительные допущения.</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r>
              <a:rPr lang="ru-RU" sz="2000" b="1" dirty="0" smtClean="0">
                <a:latin typeface="Times New Roman" panose="02020603050405020304" pitchFamily="18" charset="0"/>
                <a:cs typeface="Times New Roman" pitchFamily="18" charset="0"/>
              </a:rPr>
              <a:t>)</a:t>
            </a:r>
            <a:endParaRPr lang="ru-RU" sz="2000" dirty="0"/>
          </a:p>
        </p:txBody>
      </p:sp>
    </p:spTree>
    <p:extLst>
      <p:ext uri="{BB962C8B-B14F-4D97-AF65-F5344CB8AC3E}">
        <p14:creationId xmlns:p14="http://schemas.microsoft.com/office/powerpoint/2010/main" val="38724138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ru-RU" b="1" dirty="0" smtClean="0">
                <a:latin typeface="Times New Roman" panose="02020603050405020304" pitchFamily="18" charset="0"/>
                <a:cs typeface="Times New Roman" panose="02020603050405020304" pitchFamily="18" charset="0"/>
              </a:rPr>
              <a:t>Привлечение аудитором экспертов:</a:t>
            </a:r>
            <a:endParaRPr lang="ru-RU" b="1"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особый характер вопроса, требующего оценки: например, оценочное значение может предусматривать оценку запасов полезных ископаемых или углеводородного сырья в добывающих отраслях или определение вероятного исхода применения сложных договорных условий;</a:t>
            </a:r>
          </a:p>
          <a:p>
            <a:r>
              <a:rPr lang="ru-RU" dirty="0">
                <a:latin typeface="Times New Roman" panose="02020603050405020304" pitchFamily="18" charset="0"/>
                <a:cs typeface="Times New Roman" panose="02020603050405020304" pitchFamily="18" charset="0"/>
              </a:rPr>
              <a:t>- технические особенности моделей, которые призваны обеспечить выполнение соответствующих требований применимой концепции подготовки финансовой отчетности (например, расчет по справедливой стоимости уровня  </a:t>
            </a:r>
          </a:p>
          <a:p>
            <a:r>
              <a:rPr lang="ru-RU" dirty="0">
                <a:latin typeface="Times New Roman" panose="02020603050405020304" pitchFamily="18" charset="0"/>
                <a:cs typeface="Times New Roman" panose="02020603050405020304" pitchFamily="18" charset="0"/>
              </a:rPr>
              <a:t>- необычный или редкий характер условия, операции или события, требующих расчета оценочного значения.</a:t>
            </a:r>
          </a:p>
          <a:p>
            <a:endParaRPr lang="ru-RU" dirty="0"/>
          </a:p>
        </p:txBody>
      </p:sp>
      <p:sp>
        <p:nvSpPr>
          <p:cNvPr id="2" name="Заголовок 1"/>
          <p:cNvSpPr>
            <a:spLocks noGrp="1"/>
          </p:cNvSpPr>
          <p:nvPr>
            <p:ph type="title"/>
          </p:nvPr>
        </p:nvSpPr>
        <p:spPr/>
        <p:txBody>
          <a:bodyPr>
            <a:normAutofit fontScale="90000"/>
          </a:bodyPr>
          <a:lstStyle/>
          <a:p>
            <a:r>
              <a:rPr lang="ru-RU" sz="22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r>
              <a:rPr lang="ru-RU" sz="3600" b="1" dirty="0" smtClean="0">
                <a:latin typeface="Times New Roman" panose="02020603050405020304" pitchFamily="18" charset="0"/>
                <a:cs typeface="Times New Roman" pitchFamily="18" charset="0"/>
              </a:rPr>
              <a:t/>
            </a:r>
            <a:br>
              <a:rPr lang="ru-RU" sz="3600" b="1" dirty="0" smtClean="0">
                <a:latin typeface="Times New Roman" panose="02020603050405020304" pitchFamily="18" charset="0"/>
                <a:cs typeface="Times New Roman" pitchFamily="18" charset="0"/>
              </a:rPr>
            </a:br>
            <a:endParaRPr lang="ru-RU" dirty="0"/>
          </a:p>
        </p:txBody>
      </p:sp>
    </p:spTree>
    <p:extLst>
      <p:ext uri="{BB962C8B-B14F-4D97-AF65-F5344CB8AC3E}">
        <p14:creationId xmlns:p14="http://schemas.microsoft.com/office/powerpoint/2010/main" val="8899805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fontScale="62500" lnSpcReduction="20000"/>
          </a:bodyPr>
          <a:lstStyle/>
          <a:p>
            <a:r>
              <a:rPr lang="ru-RU" dirty="0" smtClean="0">
                <a:latin typeface="Times New Roman" panose="02020603050405020304" pitchFamily="18" charset="0"/>
                <a:cs typeface="Times New Roman" panose="02020603050405020304" pitchFamily="18" charset="0"/>
              </a:rPr>
              <a:t>Упрощенные </a:t>
            </a:r>
            <a:r>
              <a:rPr lang="ru-RU" dirty="0">
                <a:latin typeface="Times New Roman" panose="02020603050405020304" pitchFamily="18" charset="0"/>
                <a:cs typeface="Times New Roman" panose="02020603050405020304" pitchFamily="18" charset="0"/>
              </a:rPr>
              <a:t>способы ведения бухгалтерского учета, включая упрощенную бухгалтерскую (финансовую) отчетность, не применяют следующие экономические субъекты:</a:t>
            </a:r>
          </a:p>
          <a:p>
            <a:r>
              <a:rPr lang="ru-RU" dirty="0">
                <a:latin typeface="Times New Roman" panose="02020603050405020304" pitchFamily="18" charset="0"/>
                <a:cs typeface="Times New Roman" panose="02020603050405020304" pitchFamily="18" charset="0"/>
              </a:rPr>
              <a:t>1) организации, бухгалтерская (финансовая) отчетность которых подлежит </a:t>
            </a:r>
            <a:r>
              <a:rPr lang="ru-RU" dirty="0">
                <a:latin typeface="Times New Roman" panose="02020603050405020304" pitchFamily="18" charset="0"/>
                <a:cs typeface="Times New Roman" panose="02020603050405020304" pitchFamily="18" charset="0"/>
                <a:hlinkClick r:id="rId2"/>
              </a:rPr>
              <a:t>обязательному аудиту</a:t>
            </a:r>
            <a:r>
              <a:rPr lang="ru-RU" dirty="0">
                <a:latin typeface="Times New Roman" panose="02020603050405020304" pitchFamily="18" charset="0"/>
                <a:cs typeface="Times New Roman" panose="02020603050405020304" pitchFamily="18" charset="0"/>
              </a:rPr>
              <a:t> в соответствии с законодательством Российской Федерации (за исключением политических партий, их региональных отделений или иных структурных подразделений</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2) жилищные и жилищно-строительные кооперативы;</a:t>
            </a:r>
          </a:p>
          <a:p>
            <a:r>
              <a:rPr lang="ru-RU" dirty="0">
                <a:latin typeface="Times New Roman" panose="02020603050405020304" pitchFamily="18" charset="0"/>
                <a:cs typeface="Times New Roman" panose="02020603050405020304" pitchFamily="18" charset="0"/>
              </a:rPr>
              <a:t>3) кредитные потребительские кооперативы (включая сельскохозяйственные кредитные потребительские кооперативы);</a:t>
            </a:r>
          </a:p>
          <a:p>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микрофинансовые</a:t>
            </a:r>
            <a:r>
              <a:rPr lang="ru-RU" dirty="0">
                <a:latin typeface="Times New Roman" panose="02020603050405020304" pitchFamily="18" charset="0"/>
                <a:cs typeface="Times New Roman" panose="02020603050405020304" pitchFamily="18" charset="0"/>
              </a:rPr>
              <a:t> организации;</a:t>
            </a:r>
          </a:p>
          <a:p>
            <a:r>
              <a:rPr lang="ru-RU" dirty="0">
                <a:latin typeface="Times New Roman" panose="02020603050405020304" pitchFamily="18" charset="0"/>
                <a:cs typeface="Times New Roman" panose="02020603050405020304" pitchFamily="18" charset="0"/>
              </a:rPr>
              <a:t>5) организации бюджетной сферы;</a:t>
            </a:r>
          </a:p>
          <a:p>
            <a:r>
              <a:rPr lang="ru-RU" dirty="0">
                <a:latin typeface="Times New Roman" panose="02020603050405020304" pitchFamily="18" charset="0"/>
                <a:cs typeface="Times New Roman" panose="02020603050405020304" pitchFamily="18" charset="0"/>
              </a:rPr>
              <a:t>6</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коллегии адвокатов;</a:t>
            </a:r>
          </a:p>
          <a:p>
            <a:r>
              <a:rPr lang="ru-RU" dirty="0">
                <a:latin typeface="Times New Roman" panose="02020603050405020304" pitchFamily="18" charset="0"/>
                <a:cs typeface="Times New Roman" panose="02020603050405020304" pitchFamily="18" charset="0"/>
              </a:rPr>
              <a:t>7</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адвокатские бюро;</a:t>
            </a:r>
          </a:p>
          <a:p>
            <a:r>
              <a:rPr lang="ru-RU" dirty="0">
                <a:latin typeface="Times New Roman" panose="02020603050405020304" pitchFamily="18" charset="0"/>
                <a:cs typeface="Times New Roman" panose="02020603050405020304" pitchFamily="18" charset="0"/>
              </a:rPr>
              <a:t>8</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юридические консультации;</a:t>
            </a:r>
          </a:p>
          <a:p>
            <a:r>
              <a:rPr lang="ru-RU" dirty="0">
                <a:latin typeface="Times New Roman" panose="02020603050405020304" pitchFamily="18" charset="0"/>
                <a:cs typeface="Times New Roman" panose="02020603050405020304" pitchFamily="18" charset="0"/>
              </a:rPr>
              <a:t>9</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адвокатские палаты;</a:t>
            </a:r>
          </a:p>
          <a:p>
            <a:r>
              <a:rPr lang="ru-RU" dirty="0" smtClean="0">
                <a:latin typeface="Times New Roman" panose="02020603050405020304" pitchFamily="18" charset="0"/>
                <a:cs typeface="Times New Roman" panose="02020603050405020304" pitchFamily="18" charset="0"/>
              </a:rPr>
              <a:t>10) </a:t>
            </a:r>
            <a:r>
              <a:rPr lang="ru-RU" dirty="0">
                <a:latin typeface="Times New Roman" panose="02020603050405020304" pitchFamily="18" charset="0"/>
                <a:cs typeface="Times New Roman" panose="02020603050405020304" pitchFamily="18" charset="0"/>
              </a:rPr>
              <a:t>нотариальные палаты;</a:t>
            </a:r>
          </a:p>
          <a:p>
            <a:r>
              <a:rPr lang="ru-RU" dirty="0" smtClean="0">
                <a:latin typeface="Times New Roman" panose="02020603050405020304" pitchFamily="18" charset="0"/>
                <a:cs typeface="Times New Roman" panose="02020603050405020304" pitchFamily="18" charset="0"/>
              </a:rPr>
              <a:t>11) </a:t>
            </a:r>
            <a:r>
              <a:rPr lang="ru-RU" dirty="0">
                <a:latin typeface="Times New Roman" panose="02020603050405020304" pitchFamily="18" charset="0"/>
                <a:cs typeface="Times New Roman" panose="02020603050405020304" pitchFamily="18" charset="0"/>
              </a:rPr>
              <a:t>организации, являющиеся иностранными агентами.</a:t>
            </a:r>
          </a:p>
          <a:p>
            <a:endParaRPr lang="ru-RU" dirty="0"/>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40046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20552" y="2132856"/>
            <a:ext cx="8049882" cy="3993307"/>
          </a:xfrm>
        </p:spPr>
        <p:txBody>
          <a:bodyPr>
            <a:normAutofit fontScale="92500" lnSpcReduction="20000"/>
          </a:bodyPr>
          <a:lstStyle/>
          <a:p>
            <a:pPr algn="just"/>
            <a:r>
              <a:rPr lang="ru-RU" dirty="0" smtClean="0">
                <a:latin typeface="Times New Roman" panose="02020603050405020304" pitchFamily="18" charset="0"/>
                <a:cs typeface="Times New Roman" panose="02020603050405020304" pitchFamily="18" charset="0"/>
              </a:rPr>
              <a:t>Понимание </a:t>
            </a:r>
            <a:r>
              <a:rPr lang="ru-RU" dirty="0">
                <a:latin typeface="Times New Roman" panose="02020603050405020304" pitchFamily="18" charset="0"/>
                <a:cs typeface="Times New Roman" panose="02020603050405020304" pitchFamily="18" charset="0"/>
              </a:rPr>
              <a:t>того, как в процессе оценки рисков в организации выявляются риски, связанные с оценочными значениями, и принимаются меры по их устранению, может помочь аудитору в рассмотрении изменений, касающихся:</a:t>
            </a:r>
          </a:p>
          <a:p>
            <a:pPr algn="just"/>
            <a:r>
              <a:rPr lang="ru-RU" dirty="0">
                <a:latin typeface="Times New Roman" panose="02020603050405020304" pitchFamily="18" charset="0"/>
                <a:cs typeface="Times New Roman" panose="02020603050405020304" pitchFamily="18" charset="0"/>
              </a:rPr>
              <a:t>- требований применимой концепции подготовки финансовой отчетности в отношении оценочных значений;</a:t>
            </a:r>
          </a:p>
          <a:p>
            <a:pPr algn="just"/>
            <a:r>
              <a:rPr lang="ru-RU" dirty="0">
                <a:latin typeface="Times New Roman" panose="02020603050405020304" pitchFamily="18" charset="0"/>
                <a:cs typeface="Times New Roman" panose="02020603050405020304" pitchFamily="18" charset="0"/>
              </a:rPr>
              <a:t>- наличия или характера источников исходных данных, которые имеют значение для расчета оценочных значений или могут повлиять на надежность используемых исходных данных;</a:t>
            </a:r>
          </a:p>
          <a:p>
            <a:pPr algn="just"/>
            <a:r>
              <a:rPr lang="ru-RU" dirty="0">
                <a:latin typeface="Times New Roman" panose="02020603050405020304" pitchFamily="18" charset="0"/>
                <a:cs typeface="Times New Roman" panose="02020603050405020304" pitchFamily="18" charset="0"/>
              </a:rPr>
              <a:t>- информационной системы или среды информационных технологий организации;</a:t>
            </a:r>
          </a:p>
          <a:p>
            <a:pPr algn="just"/>
            <a:r>
              <a:rPr lang="ru-RU" dirty="0">
                <a:latin typeface="Times New Roman" panose="02020603050405020304" pitchFamily="18" charset="0"/>
                <a:cs typeface="Times New Roman" panose="02020603050405020304" pitchFamily="18" charset="0"/>
              </a:rPr>
              <a:t>- состава ключевого персонала.</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961656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40000" lnSpcReduction="20000"/>
          </a:bodyPr>
          <a:lstStyle/>
          <a:p>
            <a:r>
              <a:rPr lang="ru-RU" sz="3600" dirty="0" smtClean="0">
                <a:latin typeface="Times New Roman" panose="02020603050405020304" pitchFamily="18" charset="0"/>
                <a:cs typeface="Times New Roman" panose="02020603050405020304" pitchFamily="18" charset="0"/>
              </a:rPr>
              <a:t>Вопросы</a:t>
            </a:r>
            <a:r>
              <a:rPr lang="ru-RU" sz="3600" dirty="0">
                <a:latin typeface="Times New Roman" panose="02020603050405020304" pitchFamily="18" charset="0"/>
                <a:cs typeface="Times New Roman" panose="02020603050405020304" pitchFamily="18" charset="0"/>
              </a:rPr>
              <a:t>, которые аудитор может рассмотреть при получении понимания того, как руководство выявляет подверженность искажениям в результате предвзятости руководства или недобросовестных действий при расчете оценочных значений и какие меры оно принимает, включают следующие:</a:t>
            </a:r>
          </a:p>
          <a:p>
            <a:r>
              <a:rPr lang="ru-RU" sz="3600" dirty="0">
                <a:latin typeface="Times New Roman" panose="02020603050405020304" pitchFamily="18" charset="0"/>
                <a:cs typeface="Times New Roman" panose="02020603050405020304" pitchFamily="18" charset="0"/>
              </a:rPr>
              <a:t>- уделяет ли руководство особое внимание выбору или применению методов, допущений и исходных данных, использованных при расчете оценочных значений;</a:t>
            </a:r>
          </a:p>
          <a:p>
            <a:r>
              <a:rPr lang="ru-RU" sz="3600" dirty="0">
                <a:latin typeface="Times New Roman" panose="02020603050405020304" pitchFamily="18" charset="0"/>
                <a:cs typeface="Times New Roman" panose="02020603050405020304" pitchFamily="18" charset="0"/>
              </a:rPr>
              <a:t>- отслеживает ли оно ключевые показатели деятельности, которые могут свидетельствовать о неожиданных или непоследовательных результатах по сравнению с результатами за прошлый период или предусмотренными в бюджете либо с другими известными факторами;</a:t>
            </a:r>
          </a:p>
          <a:p>
            <a:r>
              <a:rPr lang="ru-RU" sz="3600" dirty="0">
                <a:latin typeface="Times New Roman" panose="02020603050405020304" pitchFamily="18" charset="0"/>
                <a:cs typeface="Times New Roman" panose="02020603050405020304" pitchFamily="18" charset="0"/>
              </a:rPr>
              <a:t>- определяет ли оно финансовые или иные стимулы, которые могут мотивировать предвзятость;</a:t>
            </a:r>
          </a:p>
          <a:p>
            <a:r>
              <a:rPr lang="ru-RU" sz="3600" dirty="0">
                <a:latin typeface="Times New Roman" panose="02020603050405020304" pitchFamily="18" charset="0"/>
                <a:cs typeface="Times New Roman" panose="02020603050405020304" pitchFamily="18" charset="0"/>
              </a:rPr>
              <a:t>- следит ли руководство за необходимостью изменения методов, значительных допущений или исходных данных, использованных при определении оценочных значений;</a:t>
            </a:r>
          </a:p>
          <a:p>
            <a:r>
              <a:rPr lang="ru-RU" sz="3600" dirty="0">
                <a:latin typeface="Times New Roman" panose="02020603050405020304" pitchFamily="18" charset="0"/>
                <a:cs typeface="Times New Roman" panose="02020603050405020304" pitchFamily="18" charset="0"/>
              </a:rPr>
              <a:t>- осуществляет ли оно надлежащий надзор за моделями, используемыми при расчете оценочных значений, и их проверку;</a:t>
            </a:r>
          </a:p>
          <a:p>
            <a:r>
              <a:rPr lang="ru-RU" sz="3600" dirty="0">
                <a:latin typeface="Times New Roman" panose="02020603050405020304" pitchFamily="18" charset="0"/>
                <a:cs typeface="Times New Roman" panose="02020603050405020304" pitchFamily="18" charset="0"/>
              </a:rPr>
              <a:t>- требует ли руководство документального оформления обоснования или независимой проверки значимых суждений, принятых при расчете оценочных значений, и если перечисленное выше осуществляется, то каким образом.</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8067634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b="1" dirty="0">
                <a:latin typeface="Times New Roman" panose="02020603050405020304" pitchFamily="18" charset="0"/>
                <a:cs typeface="Times New Roman" panose="02020603050405020304" pitchFamily="18" charset="0"/>
              </a:rPr>
              <a:t>Анализ фактического результата </a:t>
            </a:r>
            <a:r>
              <a:rPr lang="ru-RU" dirty="0">
                <a:latin typeface="Times New Roman" panose="02020603050405020304" pitchFamily="18" charset="0"/>
                <a:cs typeface="Times New Roman" panose="02020603050405020304" pitchFamily="18" charset="0"/>
              </a:rPr>
              <a:t>или переоценка предыдущих оценочных значений (ретроспективный анализ) помогает выявить и оценить риски существенного искажения, когда фактическим результатом предыдущих оценочных значений является передача или реализация актива или обязательства в текущем периоде или когда предыдущие оценочные значения переоцениваются для целей текущего периода. </a:t>
            </a:r>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2083017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b="1" dirty="0">
                <a:latin typeface="Times New Roman" panose="02020603050405020304" pitchFamily="18" charset="0"/>
                <a:cs typeface="Times New Roman" panose="02020603050405020304" pitchFamily="18" charset="0"/>
              </a:rPr>
              <a:t>Анализ фактического результата </a:t>
            </a:r>
            <a:r>
              <a:rPr lang="ru-RU" dirty="0">
                <a:latin typeface="Times New Roman" panose="02020603050405020304" pitchFamily="18" charset="0"/>
                <a:cs typeface="Times New Roman" panose="02020603050405020304" pitchFamily="18" charset="0"/>
              </a:rPr>
              <a:t>или переоценка предыдущих оценочных значений (ретроспективный анализ) помогает выявить и оценить риски существенного искажения, когда фактическим результатом предыдущих оценочных значений является передача или реализация актива или обязательства в текущем периоде или когда предыдущие оценочные значения переоцениваются для целей текущего периода. </a:t>
            </a:r>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9068779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ru-RU" sz="2800" dirty="0">
                <a:latin typeface="Times New Roman" panose="02020603050405020304" pitchFamily="18" charset="0"/>
                <a:cs typeface="Times New Roman" panose="02020603050405020304" pitchFamily="18" charset="0"/>
              </a:rPr>
              <a:t>Оценка аудитором неотъемлемого риска, которая учитывает степень неопределенности оценки, сложности, субъективности оценочного значения или иные факторы неотъемлемого риска, помогает аудитору определить, являются ли выявленные и оцененные риски существенного искажения </a:t>
            </a:r>
            <a:r>
              <a:rPr lang="ru-RU" sz="2800" b="1" dirty="0">
                <a:latin typeface="Times New Roman" panose="02020603050405020304" pitchFamily="18" charset="0"/>
                <a:cs typeface="Times New Roman" panose="02020603050405020304" pitchFamily="18" charset="0"/>
              </a:rPr>
              <a:t>значительным риском.</a:t>
            </a:r>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6678489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marL="347345" indent="-347345" algn="just">
              <a:lnSpc>
                <a:spcPts val="1400"/>
              </a:lnSpc>
              <a:spcBef>
                <a:spcPts val="600"/>
              </a:spcBef>
              <a:tabLst>
                <a:tab pos="347345" algn="l"/>
              </a:tabLst>
            </a:pPr>
            <a:r>
              <a:rPr lang="ru-RU" b="1" dirty="0">
                <a:latin typeface="Times New Roman" panose="02020603050405020304" pitchFamily="18" charset="0"/>
                <a:ea typeface="Times New Roman" panose="02020603050405020304" pitchFamily="18" charset="0"/>
                <a:cs typeface="Times New Roman" panose="02020603050405020304" pitchFamily="18" charset="0"/>
              </a:rPr>
              <a:t>Ответные меры на оцененные риски существенного искажения</a:t>
            </a:r>
            <a:endParaRPr lang="ru-RU" b="1" dirty="0">
              <a:latin typeface="Arial" panose="020B0604020202020204" pitchFamily="34" charset="0"/>
              <a:ea typeface="Times New Roman" panose="02020603050405020304" pitchFamily="18" charset="0"/>
              <a:cs typeface="Times New Roman" panose="02020603050405020304" pitchFamily="18" charset="0"/>
            </a:endParaRPr>
          </a:p>
          <a:p>
            <a:pPr marL="347345" indent="-347345" algn="just">
              <a:lnSpc>
                <a:spcPts val="1400"/>
              </a:lnSpc>
              <a:spcBef>
                <a:spcPts val="600"/>
              </a:spcBef>
              <a:spcAft>
                <a:spcPts val="0"/>
              </a:spcAft>
              <a:tabLst>
                <a:tab pos="347345" algn="l"/>
              </a:tabLst>
            </a:pPr>
            <a:endParaRPr lang="ru-RU" kern="400" dirty="0" smtClean="0">
              <a:latin typeface="Times New Roman" panose="02020603050405020304" pitchFamily="18" charset="0"/>
              <a:ea typeface="Calibri" panose="020F0502020204030204" pitchFamily="34" charset="0"/>
              <a:cs typeface="Times New Roman" panose="02020603050405020304" pitchFamily="18" charset="0"/>
            </a:endParaRPr>
          </a:p>
          <a:p>
            <a:pPr marL="347345" indent="-347345" algn="just">
              <a:spcBef>
                <a:spcPts val="0"/>
              </a:spcBef>
              <a:spcAft>
                <a:spcPts val="0"/>
              </a:spcAft>
              <a:tabLst>
                <a:tab pos="347345" algn="l"/>
              </a:tabLst>
            </a:pPr>
            <a:r>
              <a:rPr lang="ru-RU" kern="400" dirty="0" smtClean="0">
                <a:latin typeface="Times New Roman" panose="02020603050405020304" pitchFamily="18" charset="0"/>
                <a:ea typeface="Calibri" panose="020F0502020204030204" pitchFamily="34" charset="0"/>
                <a:cs typeface="Times New Roman" panose="02020603050405020304" pitchFamily="18" charset="0"/>
              </a:rPr>
              <a:t>соответствии </a:t>
            </a:r>
            <a:r>
              <a:rPr lang="ru-RU" kern="400" dirty="0">
                <a:latin typeface="Times New Roman" panose="02020603050405020304" pitchFamily="18" charset="0"/>
                <a:ea typeface="Calibri" panose="020F0502020204030204" pitchFamily="34" charset="0"/>
                <a:cs typeface="Times New Roman" panose="02020603050405020304" pitchFamily="18" charset="0"/>
              </a:rPr>
              <a:t>с требованиями МСА 330 дальнейшие аудиторские процедуры должны выполняться аудитором в ответ на оцененные риски существенного искажения на уровне предпосылок с учетом источников риска, оцененного аудитором. Дальнейшие аудиторские процедуры, выполняемые аудитором, должны включать один или несколько из следующих подходов: </a:t>
            </a:r>
            <a:endParaRPr lang="ru-RU" kern="4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lnSpc>
                <a:spcPct val="115000"/>
              </a:lnSpc>
              <a:spcBef>
                <a:spcPts val="300"/>
              </a:spcBef>
              <a:spcAft>
                <a:spcPts val="300"/>
              </a:spcAft>
            </a:pPr>
            <a:r>
              <a:rPr lang="ru-RU" dirty="0">
                <a:latin typeface="Times New Roman" panose="02020603050405020304" pitchFamily="18" charset="0"/>
                <a:cs typeface="Times New Roman" panose="02020603050405020304" pitchFamily="18" charset="0"/>
              </a:rPr>
              <a:t>получение аудиторских доказательств в отношении событий, произошедших до даты аудиторского заключения </a:t>
            </a:r>
          </a:p>
          <a:p>
            <a:pPr marL="285750" indent="-285750" algn="just">
              <a:lnSpc>
                <a:spcPct val="115000"/>
              </a:lnSpc>
              <a:spcBef>
                <a:spcPts val="300"/>
              </a:spcBef>
              <a:spcAft>
                <a:spcPts val="300"/>
              </a:spcAft>
            </a:pPr>
            <a:r>
              <a:rPr lang="ru-RU" dirty="0">
                <a:latin typeface="Times New Roman" panose="02020603050405020304" pitchFamily="18" charset="0"/>
                <a:cs typeface="Times New Roman" panose="02020603050405020304" pitchFamily="18" charset="0"/>
              </a:rPr>
              <a:t>тестирование расчета руководством оценочного значения </a:t>
            </a:r>
          </a:p>
          <a:p>
            <a:pPr marL="285750" indent="-285750" algn="just">
              <a:lnSpc>
                <a:spcPct val="115000"/>
              </a:lnSpc>
              <a:spcBef>
                <a:spcPts val="300"/>
              </a:spcBef>
              <a:spcAft>
                <a:spcPts val="300"/>
              </a:spcAft>
            </a:pPr>
            <a:r>
              <a:rPr lang="ru-RU" dirty="0">
                <a:latin typeface="Times New Roman" panose="02020603050405020304" pitchFamily="18" charset="0"/>
                <a:cs typeface="Times New Roman" panose="02020603050405020304" pitchFamily="18" charset="0"/>
              </a:rPr>
              <a:t>разработку аудитором точечной оценки или диапазона значений </a:t>
            </a:r>
            <a:endParaRPr lang="ru-RU" sz="1800" dirty="0">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Autofit/>
          </a:bodyPr>
          <a:lstStyle/>
          <a:p>
            <a:r>
              <a:rPr lang="ru-RU" sz="24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400" dirty="0"/>
          </a:p>
        </p:txBody>
      </p:sp>
    </p:spTree>
    <p:extLst>
      <p:ext uri="{BB962C8B-B14F-4D97-AF65-F5344CB8AC3E}">
        <p14:creationId xmlns:p14="http://schemas.microsoft.com/office/powerpoint/2010/main" val="30491837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988840"/>
            <a:ext cx="8337914" cy="4137323"/>
          </a:xfrm>
        </p:spPr>
        <p:txBody>
          <a:bodyPr>
            <a:normAutofit fontScale="85000" lnSpcReduction="20000"/>
          </a:bodyPr>
          <a:lstStyle/>
          <a:p>
            <a:pPr algn="just"/>
            <a:r>
              <a:rPr lang="ru-RU" dirty="0">
                <a:latin typeface="Times New Roman" panose="02020603050405020304" pitchFamily="18" charset="0"/>
                <a:ea typeface="Times New Roman" panose="02020603050405020304" pitchFamily="18" charset="0"/>
              </a:rPr>
              <a:t>Аудитор должен разработать и провести дальнейшие аудиторские процедуры, чтобы получить достаточные надлежащие аудиторские доказательства в отношении оцененных рисков существенного искажения на уровне предпосылок для раскрытия информации об оценочном значении, кроме информации в отношении неопределенности </a:t>
            </a:r>
            <a:r>
              <a:rPr lang="ru-RU" dirty="0" smtClean="0">
                <a:latin typeface="Times New Roman" panose="02020603050405020304" pitchFamily="18" charset="0"/>
                <a:ea typeface="Times New Roman" panose="02020603050405020304" pitchFamily="18" charset="0"/>
              </a:rPr>
              <a:t>оценки.</a:t>
            </a:r>
          </a:p>
          <a:p>
            <a:pPr algn="just"/>
            <a:r>
              <a:rPr lang="ru-RU" dirty="0">
                <a:latin typeface="Times New Roman" panose="02020603050405020304" pitchFamily="18" charset="0"/>
                <a:cs typeface="Times New Roman" panose="02020603050405020304" pitchFamily="18" charset="0"/>
              </a:rPr>
              <a:t>В некоторых случаях получение аудиторских доказательств в отношении событий, произошедших до даты аудиторского заключения, может обеспечить достаточные надлежащие аудиторские доказательства в отношении оценочного значения для принятия мер в ответ на риски существенного искажения. Например, продажа всех запасов снятой с производства продукции сразу вскоре после окончания периода может обеспечить достаточные надлежащие аудиторские доказательства в отношении оценки чистой стоимости возможной продажи таких запасов по состоянию на конец периода. </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8452203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b="1" dirty="0" smtClean="0"/>
              <a:t> </a:t>
            </a:r>
            <a:r>
              <a:rPr lang="ru-RU" b="1" dirty="0">
                <a:latin typeface="Times New Roman" panose="02020603050405020304" pitchFamily="18" charset="0"/>
                <a:cs typeface="Times New Roman" panose="02020603050405020304" pitchFamily="18" charset="0"/>
              </a:rPr>
              <a:t>Тестирование порядка расчета руководством оценочных значений </a:t>
            </a:r>
            <a:r>
              <a:rPr lang="ru-RU" dirty="0">
                <a:latin typeface="Times New Roman" panose="02020603050405020304" pitchFamily="18" charset="0"/>
                <a:cs typeface="Times New Roman" panose="02020603050405020304" pitchFamily="18" charset="0"/>
              </a:rPr>
              <a:t>может быть уместно, например, в следующих случаях:</a:t>
            </a:r>
          </a:p>
          <a:p>
            <a:r>
              <a:rPr lang="ru-RU" dirty="0">
                <a:latin typeface="Times New Roman" panose="02020603050405020304" pitchFamily="18" charset="0"/>
                <a:cs typeface="Times New Roman" panose="02020603050405020304" pitchFamily="18" charset="0"/>
              </a:rPr>
              <a:t>- проведенный аудитором анализ аналогичных оценочных значений в финансовой отчетности предыдущего периода дает основания полагать, что процесс расчета таких значений, применяемый руководством в текущем периоде, скорее всего, является эффективным;</a:t>
            </a:r>
          </a:p>
          <a:p>
            <a:r>
              <a:rPr lang="ru-RU" dirty="0">
                <a:latin typeface="Times New Roman" panose="02020603050405020304" pitchFamily="18" charset="0"/>
                <a:cs typeface="Times New Roman" panose="02020603050405020304" pitchFamily="18" charset="0"/>
              </a:rPr>
              <a:t>- оценочное значение рассчитано с использованием большой генеральной совокупности сходных статей, каждая из которых в отдельности не является значительной;</a:t>
            </a:r>
          </a:p>
          <a:p>
            <a:r>
              <a:rPr lang="ru-RU" dirty="0">
                <a:latin typeface="Times New Roman" panose="02020603050405020304" pitchFamily="18" charset="0"/>
                <a:cs typeface="Times New Roman" panose="02020603050405020304" pitchFamily="18" charset="0"/>
              </a:rPr>
              <a:t>- применимая концепция подготовки финансовой отчетности предусматривает порядок расчета руководством оценочных значений.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оценочное значение получено путем стандартной обработки исходных данных.</a:t>
            </a:r>
          </a:p>
          <a:p>
            <a:r>
              <a:rPr lang="ru-RU" dirty="0">
                <a:latin typeface="Times New Roman" panose="02020603050405020304" pitchFamily="18" charset="0"/>
                <a:cs typeface="Times New Roman" panose="02020603050405020304" pitchFamily="18" charset="0"/>
              </a:rPr>
              <a:t>Тестирование порядка расчета руководством оценочных значений может быть уместным в случае практической нецелесообразности применения какого-либо другого подхода или в случае применения такого тестирования вместе с одним из других подходов.</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14211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ru-RU" b="1" dirty="0" smtClean="0">
                <a:latin typeface="Times New Roman" panose="02020603050405020304" pitchFamily="18" charset="0"/>
                <a:cs typeface="Times New Roman" panose="02020603050405020304" pitchFamily="18" charset="0"/>
              </a:rPr>
              <a:t>Определение </a:t>
            </a:r>
            <a:r>
              <a:rPr lang="ru-RU" b="1" dirty="0">
                <a:latin typeface="Times New Roman" panose="02020603050405020304" pitchFamily="18" charset="0"/>
                <a:cs typeface="Times New Roman" panose="02020603050405020304" pitchFamily="18" charset="0"/>
              </a:rPr>
              <a:t>аудиторской точечной оценки или диапазона для оценки точечной оценки </a:t>
            </a:r>
            <a:r>
              <a:rPr lang="ru-RU" dirty="0">
                <a:latin typeface="Times New Roman" panose="02020603050405020304" pitchFamily="18" charset="0"/>
                <a:cs typeface="Times New Roman" panose="02020603050405020304" pitchFamily="18" charset="0"/>
              </a:rPr>
              <a:t>руководства и соответствующего раскрытия информации о неопределенности оценки могут быть надлежащим подходом, например, когда:</a:t>
            </a:r>
          </a:p>
          <a:p>
            <a:r>
              <a:rPr lang="ru-RU" dirty="0">
                <a:latin typeface="Times New Roman" panose="02020603050405020304" pitchFamily="18" charset="0"/>
                <a:cs typeface="Times New Roman" panose="02020603050405020304" pitchFamily="18" charset="0"/>
              </a:rPr>
              <a:t>- проведенный аудитором анализ аналогичных оценочных значений в финансовой отчетности предыдущего периода дает основания полагать, что процесс расчета таких значений, применяемый руководством в текущем периоде, скорее всего, не является эффективным;</a:t>
            </a:r>
          </a:p>
          <a:p>
            <a:r>
              <a:rPr lang="ru-RU" dirty="0">
                <a:latin typeface="Times New Roman" panose="02020603050405020304" pitchFamily="18" charset="0"/>
                <a:cs typeface="Times New Roman" panose="02020603050405020304" pitchFamily="18" charset="0"/>
              </a:rPr>
              <a:t>- средства контроля организации в рамках процесса расчета оценочных значений руководством и за этим процессом не разработаны или не внедрены должным образом;</a:t>
            </a:r>
          </a:p>
          <a:p>
            <a:r>
              <a:rPr lang="ru-RU" dirty="0">
                <a:latin typeface="Times New Roman" panose="02020603050405020304" pitchFamily="18" charset="0"/>
                <a:cs typeface="Times New Roman" panose="02020603050405020304" pitchFamily="18" charset="0"/>
              </a:rPr>
              <a:t>- события или операции между датой окончания периода и датой аудиторского заключения не были должным образом учтены тогда, когда руководству надлежало это сделать, в результате чего такие события или операции, как представляется, противоречат точечной оценке руководства;</a:t>
            </a:r>
          </a:p>
          <a:p>
            <a:r>
              <a:rPr lang="ru-RU" dirty="0">
                <a:latin typeface="Times New Roman" panose="02020603050405020304" pitchFamily="18" charset="0"/>
                <a:cs typeface="Times New Roman" panose="02020603050405020304" pitchFamily="18" charset="0"/>
              </a:rPr>
              <a:t>- имеются надлежащие альтернативные допущения или источники применимых исходных данных, которые можно использовать при разработке аудиторской точечной оценки или диапазона оценок;</a:t>
            </a:r>
          </a:p>
          <a:p>
            <a:r>
              <a:rPr lang="ru-RU" dirty="0">
                <a:latin typeface="Times New Roman" panose="02020603050405020304" pitchFamily="18" charset="0"/>
                <a:cs typeface="Times New Roman" panose="02020603050405020304" pitchFamily="18" charset="0"/>
              </a:rPr>
              <a:t>- руководство не предприняло необходимых действий для получения понимания и учета неопределенности </a:t>
            </a:r>
            <a:r>
              <a:rPr lang="ru-RU" dirty="0" smtClean="0">
                <a:latin typeface="Times New Roman" panose="02020603050405020304" pitchFamily="18" charset="0"/>
                <a:cs typeface="Times New Roman" panose="02020603050405020304" pitchFamily="18" charset="0"/>
              </a:rPr>
              <a:t>оценки</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Autofit/>
          </a:bodyPr>
          <a:lstStyle/>
          <a:p>
            <a:r>
              <a:rPr lang="ru-RU" sz="24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400" dirty="0"/>
          </a:p>
        </p:txBody>
      </p:sp>
    </p:spTree>
    <p:extLst>
      <p:ext uri="{BB962C8B-B14F-4D97-AF65-F5344CB8AC3E}">
        <p14:creationId xmlns:p14="http://schemas.microsoft.com/office/powerpoint/2010/main" val="30167199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Аудитор должен запросить</a:t>
            </a:r>
            <a:r>
              <a:rPr lang="ru-RU" b="1" dirty="0">
                <a:latin typeface="Times New Roman" panose="02020603050405020304" pitchFamily="18" charset="0"/>
                <a:cs typeface="Times New Roman" panose="02020603050405020304" pitchFamily="18" charset="0"/>
              </a:rPr>
              <a:t> письменные заявления у руководства и, если необходимо, у лиц, отвечающих за корпоративное управление, </a:t>
            </a:r>
            <a:r>
              <a:rPr lang="ru-RU" dirty="0">
                <a:latin typeface="Times New Roman" panose="02020603050405020304" pitchFamily="18" charset="0"/>
                <a:cs typeface="Times New Roman" panose="02020603050405020304" pitchFamily="18" charset="0"/>
              </a:rPr>
              <a:t>о том, являются ли методы, значительные допущения и исходные данные, использованные при расчете оценочных значений и раскрытии соответствующей информации, надлежащими для признания, расчета или раскрытия информации в соответствии с применимой концепцией подготовки финансовой отчетности. Аудитор также должен учесть необходимость получения заявлений в отношении определенных оценочных значений, в том числе относительно использованных методов, допущений или исходных данных </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615036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fontScale="92500" lnSpcReduction="10000"/>
          </a:bodyPr>
          <a:lstStyle/>
          <a:p>
            <a:r>
              <a:rPr lang="ru-RU" dirty="0" smtClean="0">
                <a:latin typeface="Times New Roman" panose="02020603050405020304" pitchFamily="18" charset="0"/>
                <a:cs typeface="Times New Roman" panose="02020603050405020304" pitchFamily="18" charset="0"/>
              </a:rPr>
              <a:t>П.5</a:t>
            </a:r>
            <a:r>
              <a:rPr lang="ru-RU" dirty="0">
                <a:latin typeface="Times New Roman" panose="02020603050405020304" pitchFamily="18" charset="0"/>
                <a:cs typeface="Times New Roman" panose="02020603050405020304" pitchFamily="18" charset="0"/>
              </a:rPr>
              <a:t>. Оценочное обязательство признается в бухгалтерском учете при одновременном соблюдении следующих условий:</a:t>
            </a:r>
          </a:p>
          <a:p>
            <a:r>
              <a:rPr lang="ru-RU" dirty="0">
                <a:latin typeface="Times New Roman" panose="02020603050405020304" pitchFamily="18" charset="0"/>
                <a:cs typeface="Times New Roman" panose="02020603050405020304" pitchFamily="18" charset="0"/>
              </a:rPr>
              <a:t>а) у организации существует обязанность, явившаяся следствием прошлых событий ее хозяйственной жизни, исполнения которой организация не может избежать. В случае, когда у организации возникают сомнения в наличии такой обязанности, организация признает оценочное обязательство, если в результате анализа всех обстоятельств и условий, включая мнения экспертов, более вероятно, чем нет, что обязанность существует;</a:t>
            </a:r>
          </a:p>
          <a:p>
            <a:r>
              <a:rPr lang="ru-RU" dirty="0">
                <a:latin typeface="Times New Roman" panose="02020603050405020304" pitchFamily="18" charset="0"/>
                <a:cs typeface="Times New Roman" panose="02020603050405020304" pitchFamily="18" charset="0"/>
              </a:rPr>
              <a:t>б) уменьшение экономических выгод организации, необходимое для исполнения оценочного обязательства, вероятно;</a:t>
            </a:r>
          </a:p>
          <a:p>
            <a:r>
              <a:rPr lang="ru-RU" dirty="0">
                <a:latin typeface="Times New Roman" panose="02020603050405020304" pitchFamily="18" charset="0"/>
                <a:cs typeface="Times New Roman" panose="02020603050405020304" pitchFamily="18" charset="0"/>
              </a:rPr>
              <a:t>в) величина оценочного обязательства может быть обоснованно оценена.</a:t>
            </a:r>
          </a:p>
          <a:p>
            <a:endParaRPr lang="ru-RU" dirty="0"/>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976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algn="just"/>
            <a:r>
              <a:rPr lang="ru-RU" b="1" dirty="0">
                <a:latin typeface="Times New Roman" panose="02020603050405020304" pitchFamily="18" charset="0"/>
                <a:cs typeface="Times New Roman" panose="02020603050405020304" pitchFamily="18" charset="0"/>
              </a:rPr>
              <a:t>Письменные заявления в отношении конкретных оценочных значений могут включать следующие заявления:</a:t>
            </a:r>
          </a:p>
          <a:p>
            <a:pPr algn="just"/>
            <a:r>
              <a:rPr lang="ru-RU" dirty="0">
                <a:latin typeface="Times New Roman" panose="02020603050405020304" pitchFamily="18" charset="0"/>
                <a:cs typeface="Times New Roman" panose="02020603050405020304" pitchFamily="18" charset="0"/>
              </a:rPr>
              <a:t>- заявление о том, что значительные суждения в отношении оценочных значений были сформированы с учетом всей уместной информации, о которой известно руководству;</a:t>
            </a:r>
          </a:p>
          <a:p>
            <a:pPr algn="just"/>
            <a:r>
              <a:rPr lang="ru-RU" dirty="0">
                <a:latin typeface="Times New Roman" panose="02020603050405020304" pitchFamily="18" charset="0"/>
                <a:cs typeface="Times New Roman" panose="02020603050405020304" pitchFamily="18" charset="0"/>
              </a:rPr>
              <a:t>- заявление о последовательном и надлежащем характере выбора или применения методов, допущений и исходных данных, использованных руководством при расчете оценочных значений;</a:t>
            </a:r>
          </a:p>
          <a:p>
            <a:pPr algn="just"/>
            <a:r>
              <a:rPr lang="ru-RU" dirty="0">
                <a:latin typeface="Times New Roman" panose="02020603050405020304" pitchFamily="18" charset="0"/>
                <a:cs typeface="Times New Roman" panose="02020603050405020304" pitchFamily="18" charset="0"/>
              </a:rPr>
              <a:t>- заявление о том, что допущения надлежащим образом отражают намерение и способность руководства выполнять соответствующие планы действий от имени организации, когда это уместно в отношении оценочных значений и раскрытия информации;</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3549448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algn="just"/>
            <a:r>
              <a:rPr lang="ru-RU" dirty="0">
                <a:latin typeface="Times New Roman" panose="02020603050405020304" pitchFamily="18" charset="0"/>
                <a:cs typeface="Times New Roman" panose="02020603050405020304" pitchFamily="18" charset="0"/>
              </a:rPr>
              <a:t>- заявление о полноте и обоснованности раскрытия информации, связанной с оценочными значениями, включая раскрытие информации с описанием неопределенности оценки, в контексте применимой концепции подготовки финансовой отчетности;</a:t>
            </a:r>
          </a:p>
          <a:p>
            <a:pPr algn="just"/>
            <a:r>
              <a:rPr lang="ru-RU" dirty="0">
                <a:latin typeface="Times New Roman" panose="02020603050405020304" pitchFamily="18" charset="0"/>
                <a:cs typeface="Times New Roman" panose="02020603050405020304" pitchFamily="18" charset="0"/>
              </a:rPr>
              <a:t>- заявление о применении специальных знаний и навыков при расчете оценочных значений;</a:t>
            </a:r>
          </a:p>
          <a:p>
            <a:pPr algn="just"/>
            <a:r>
              <a:rPr lang="ru-RU" dirty="0">
                <a:latin typeface="Times New Roman" panose="02020603050405020304" pitchFamily="18" charset="0"/>
                <a:cs typeface="Times New Roman" panose="02020603050405020304" pitchFamily="18" charset="0"/>
              </a:rPr>
              <a:t>- заявление об отсутствии событий после отчетной даты, требующих корректировки оценочных значений и соответствующего раскрытия информации, включенных в финансовую отчетность;</a:t>
            </a:r>
          </a:p>
          <a:p>
            <a:pPr algn="just"/>
            <a:r>
              <a:rPr lang="ru-RU" dirty="0">
                <a:latin typeface="Times New Roman" panose="02020603050405020304" pitchFamily="18" charset="0"/>
                <a:cs typeface="Times New Roman" panose="02020603050405020304" pitchFamily="18" charset="0"/>
              </a:rPr>
              <a:t>- если оценочные значения не признаны или не раскрыты в финансовой отчетности, то заявление о надлежащем характере решения руководства о несоблюдении критериев признания или раскрытия информации, предусмотренных применимой концепцией подготовки финансовой отчетности.</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19183736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b="1" dirty="0"/>
              <a:t>Информационное взаимодействие с лицами, отвечающими за корпоративное управление, руководством и другими соответствующими сторонами</a:t>
            </a:r>
          </a:p>
          <a:p>
            <a:pPr marL="114300" indent="0">
              <a:buNone/>
            </a:pPr>
            <a:endParaRPr lang="ru-RU" dirty="0">
              <a:latin typeface="Times New Roman" panose="02020603050405020304" pitchFamily="18" charset="0"/>
              <a:ea typeface="Times New Roman" panose="02020603050405020304" pitchFamily="18" charset="0"/>
            </a:endParaRPr>
          </a:p>
          <a:p>
            <a:pPr marL="114300" indent="0">
              <a:buNone/>
            </a:pPr>
            <a:r>
              <a:rPr lang="ru-RU" dirty="0" smtClean="0">
                <a:latin typeface="Times New Roman" panose="02020603050405020304" pitchFamily="18" charset="0"/>
                <a:ea typeface="Times New Roman" panose="02020603050405020304" pitchFamily="18" charset="0"/>
              </a:rPr>
              <a:t>При </a:t>
            </a:r>
            <a:r>
              <a:rPr lang="ru-RU" dirty="0">
                <a:latin typeface="Times New Roman" panose="02020603050405020304" pitchFamily="18" charset="0"/>
                <a:ea typeface="Times New Roman" panose="02020603050405020304" pitchFamily="18" charset="0"/>
              </a:rPr>
              <a:t>применении МСА 260 (пересмотренного) и МСА 265 аудитор должен осуществлять информационное взаимодействие с лицами, отвечающими за корпоративное управление, или с руководством по определенным вопросам, включая значительные качественные аспекты практики бухгалтерского учета организации и значительные недостатки системы внутреннего контроля соответственно. При этом аудитор должен рассматривать вопросы, о которых необходимо сообщить, в отношении оценочных значений, при их наличии, и учитывать, относятся ли причины рисков существенного искажения к неопределенности оценки или к влиянию сложности, субъективности или других факторов неотъемлемого риска, связанных с расчетом оценочных значений и раскрытием соответствующей информации. </a:t>
            </a:r>
            <a:endParaRPr lang="ru-RU" sz="1800" dirty="0">
              <a:latin typeface="Arial" panose="020B0604020202020204" pitchFamily="34" charset="0"/>
              <a:ea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4827837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algn="ctr"/>
            <a:r>
              <a:rPr lang="ru-RU" sz="2800" i="1" dirty="0">
                <a:latin typeface="Times New Roman" panose="02020603050405020304" pitchFamily="18" charset="0"/>
                <a:cs typeface="Times New Roman" panose="02020603050405020304" pitchFamily="18" charset="0"/>
              </a:rPr>
              <a:t>В аудиторской документации аудитор обязан отразить:</a:t>
            </a:r>
          </a:p>
          <a:p>
            <a:pPr marL="285750" indent="-285750">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ключевые элементы понимания аудитором деятельности организации и ее окружения, в том числе системы внутреннего контроля организации, относящейся к ее оценочным значениям; </a:t>
            </a:r>
          </a:p>
          <a:p>
            <a:pPr marL="285750" indent="-285750">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связь между дальнейшими аудиторскими процедурами, выполняемыми аудитором, и оцененными рисками существенного искажения на уровне предпосылок с учетом причин (в отношении неотъемлемого риска или риска средств контроля) оценки таких рисков;</a:t>
            </a:r>
            <a:endParaRPr lang="ru-RU" sz="2800" dirty="0">
              <a:latin typeface="Times New Roman" panose="02020603050405020304" pitchFamily="18" charset="0"/>
              <a:cs typeface="Times New Roman" panose="02020603050405020304" pitchFamily="18" charset="0"/>
            </a:endParaRPr>
          </a:p>
          <a:p>
            <a:pPr marL="285750" indent="-285750">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меры, принятые аудитором в случае, когда руководство не предприняло надлежащих шагов для понимания и отражения неопределенности оценки;</a:t>
            </a:r>
          </a:p>
          <a:p>
            <a:pPr marL="285750" indent="-285750">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признаки возможной предвзятости руководства в отношении оценочных значений, если такие имеются, и оценку аудитором последствий для аудита </a:t>
            </a:r>
          </a:p>
          <a:p>
            <a:pPr marL="285750" indent="-285750">
              <a:buFont typeface="Courier New" panose="02070309020205020404" pitchFamily="49" charset="0"/>
              <a:buChar char="o"/>
            </a:pPr>
            <a:r>
              <a:rPr lang="ru-RU" dirty="0">
                <a:latin typeface="Times New Roman" panose="02020603050405020304" pitchFamily="18" charset="0"/>
                <a:cs typeface="Times New Roman" panose="02020603050405020304" pitchFamily="18" charset="0"/>
              </a:rPr>
              <a:t>значительные суждения в отношении определения аудитором того, являются ли оценочные значения и раскрытие соответствующей информации обоснованными в контексте применимой концепции подготовки финансовой отчетности или содержат искажения.</a:t>
            </a:r>
            <a:endParaRPr lang="ru-RU" sz="2800" b="1" i="1" dirty="0">
              <a:solidFill>
                <a:schemeClr val="bg1"/>
              </a:solidFill>
              <a:latin typeface="Times New Roman" panose="02020603050405020304" pitchFamily="18" charset="0"/>
              <a:cs typeface="Times New Roman" panose="02020603050405020304" pitchFamily="18" charset="0"/>
            </a:endParaRP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5252327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2132856"/>
            <a:ext cx="8337914" cy="4464496"/>
          </a:xfrm>
        </p:spPr>
        <p:txBody>
          <a:bodyPr>
            <a:normAutofit fontScale="25000" lnSpcReduction="20000"/>
          </a:bodyPr>
          <a:lstStyle/>
          <a:p>
            <a:pPr algn="just">
              <a:spcAft>
                <a:spcPts val="0"/>
              </a:spcAft>
            </a:pPr>
            <a:r>
              <a:rPr lang="ru-RU" sz="6400" dirty="0">
                <a:latin typeface="Times New Roman" panose="02020603050405020304" pitchFamily="18" charset="0"/>
                <a:ea typeface="Times New Roman" panose="02020603050405020304" pitchFamily="18" charset="0"/>
              </a:rPr>
              <a:t>Особенно важно, чтобы документация отражала должное проявление аудиторами профессионального скептицизма.</a:t>
            </a: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dirty="0">
                <a:latin typeface="Times New Roman" panose="02020603050405020304" pitchFamily="18" charset="0"/>
                <a:ea typeface="Times New Roman" panose="02020603050405020304" pitchFamily="18" charset="0"/>
              </a:rPr>
              <a:t>Как минимум в составе рабочих документов необходимо разработать анкету клиента по бухгалтерским оценкам в целях понимания применяемой технологии расчета оценочных значений. </a:t>
            </a: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b="1" dirty="0">
                <a:latin typeface="Times New Roman" panose="02020603050405020304" pitchFamily="18" charset="0"/>
                <a:ea typeface="Times New Roman" panose="02020603050405020304" pitchFamily="18" charset="0"/>
              </a:rPr>
              <a:t>Кроме того, необходима разработка рабочих документов, позволяющих производить конкретную бухгалтерскую оценку с целью оценки: </a:t>
            </a:r>
            <a:endParaRPr lang="ru-RU" sz="6400" dirty="0">
              <a:latin typeface="Times New Roman" panose="02020603050405020304" pitchFamily="18" charset="0"/>
              <a:ea typeface="Times New Roman" panose="02020603050405020304" pitchFamily="18" charset="0"/>
            </a:endParaRP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dirty="0">
                <a:latin typeface="Times New Roman" panose="02020603050405020304" pitchFamily="18" charset="0"/>
                <a:ea typeface="Times New Roman" panose="02020603050405020304" pitchFamily="18" charset="0"/>
              </a:rPr>
              <a:t>1) допущений и суждений руководства при формировании оценочных значений;</a:t>
            </a: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dirty="0">
                <a:latin typeface="Times New Roman" panose="02020603050405020304" pitchFamily="18" charset="0"/>
                <a:ea typeface="Times New Roman" panose="02020603050405020304" pitchFamily="18" charset="0"/>
              </a:rPr>
              <a:t> 2) эффективности средств контроля при формировании бухгалтерских оценок;</a:t>
            </a: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dirty="0">
                <a:latin typeface="Times New Roman" panose="02020603050405020304" pitchFamily="18" charset="0"/>
                <a:ea typeface="Times New Roman" panose="02020603050405020304" pitchFamily="18" charset="0"/>
              </a:rPr>
              <a:t> 3) предвзятости руководства; </a:t>
            </a:r>
          </a:p>
          <a:p>
            <a:pPr algn="just">
              <a:spcAft>
                <a:spcPts val="0"/>
              </a:spcAft>
            </a:pPr>
            <a:r>
              <a:rPr lang="ru-RU" sz="6400" dirty="0">
                <a:latin typeface="Times New Roman" panose="02020603050405020304" pitchFamily="18" charset="0"/>
                <a:ea typeface="Times New Roman" panose="02020603050405020304" pitchFamily="18" charset="0"/>
              </a:rPr>
              <a:t> </a:t>
            </a:r>
          </a:p>
          <a:p>
            <a:pPr algn="just">
              <a:spcAft>
                <a:spcPts val="0"/>
              </a:spcAft>
            </a:pPr>
            <a:r>
              <a:rPr lang="ru-RU" sz="6400" dirty="0">
                <a:latin typeface="Times New Roman" panose="02020603050405020304" pitchFamily="18" charset="0"/>
                <a:ea typeface="Times New Roman" panose="02020603050405020304" pitchFamily="18" charset="0"/>
              </a:rPr>
              <a:t>4) достаточности и надлежащего характера аудиторских доказательств, полученных на основе аудиторских процедур по существу. </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endParaRPr lang="ru-RU" sz="2000" dirty="0"/>
          </a:p>
        </p:txBody>
      </p:sp>
    </p:spTree>
    <p:extLst>
      <p:ext uri="{BB962C8B-B14F-4D97-AF65-F5344CB8AC3E}">
        <p14:creationId xmlns:p14="http://schemas.microsoft.com/office/powerpoint/2010/main" val="37337784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pPr algn="just">
              <a:spcAft>
                <a:spcPts val="0"/>
              </a:spcAft>
            </a:pPr>
            <a:r>
              <a:rPr lang="ru-RU" sz="2800" b="1" dirty="0">
                <a:latin typeface="Times New Roman" panose="02020603050405020304" pitchFamily="18" charset="0"/>
                <a:ea typeface="Times New Roman" panose="02020603050405020304" pitchFamily="18" charset="0"/>
              </a:rPr>
              <a:t>Кроме того, для каждого проверяемого оценочного значения целесообразно разработать</a:t>
            </a:r>
            <a:r>
              <a:rPr lang="ru-RU" sz="2800" dirty="0">
                <a:latin typeface="Times New Roman" panose="02020603050405020304" pitchFamily="18" charset="0"/>
                <a:ea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a:t>
            </a:r>
          </a:p>
          <a:p>
            <a:pPr algn="just">
              <a:spcAft>
                <a:spcPts val="0"/>
              </a:spcAft>
            </a:pPr>
            <a:r>
              <a:rPr lang="ru-RU" dirty="0">
                <a:latin typeface="Times New Roman" panose="02020603050405020304" pitchFamily="18" charset="0"/>
                <a:ea typeface="Times New Roman" panose="02020603050405020304" pitchFamily="18" charset="0"/>
              </a:rPr>
              <a:t>1) тесты средств контроля; </a:t>
            </a:r>
          </a:p>
          <a:p>
            <a:pPr algn="just">
              <a:spcAft>
                <a:spcPts val="0"/>
              </a:spcAft>
            </a:pPr>
            <a:r>
              <a:rPr lang="ru-RU" dirty="0">
                <a:latin typeface="Times New Roman" panose="02020603050405020304" pitchFamily="18" charset="0"/>
                <a:ea typeface="Times New Roman" panose="02020603050405020304" pitchFamily="18" charset="0"/>
              </a:rPr>
              <a:t> </a:t>
            </a:r>
          </a:p>
          <a:p>
            <a:pPr algn="just">
              <a:spcAft>
                <a:spcPts val="0"/>
              </a:spcAft>
            </a:pPr>
            <a:r>
              <a:rPr lang="ru-RU" dirty="0">
                <a:latin typeface="Times New Roman" panose="02020603050405020304" pitchFamily="18" charset="0"/>
                <a:ea typeface="Times New Roman" panose="02020603050405020304" pitchFamily="18" charset="0"/>
              </a:rPr>
              <a:t>2) тесты по существу для конкретной бухгалтерской оценки. Внедрение нового методического подхода целесообразно осуществлять на базе разработки шаблонов аудита на основе облачных технологий, разработанных в тесной взаимосвязи пересмотренного МСА 540 и МСА 570, регламентирующего аудит гипотезы непрерывности деятельности экономического субъекта. </a:t>
            </a:r>
          </a:p>
          <a:p>
            <a:pPr algn="just">
              <a:spcAft>
                <a:spcPts val="0"/>
              </a:spcAft>
            </a:pPr>
            <a:r>
              <a:rPr lang="ru-RU" dirty="0">
                <a:latin typeface="Times New Roman" panose="02020603050405020304" pitchFamily="18" charset="0"/>
                <a:ea typeface="Times New Roman" panose="02020603050405020304" pitchFamily="18" charset="0"/>
              </a:rPr>
              <a:t> </a:t>
            </a:r>
          </a:p>
          <a:p>
            <a:pPr algn="just">
              <a:spcAft>
                <a:spcPts val="0"/>
              </a:spcAft>
            </a:pPr>
            <a:r>
              <a:rPr lang="ru-RU" dirty="0">
                <a:latin typeface="Times New Roman" panose="02020603050405020304" pitchFamily="18" charset="0"/>
                <a:ea typeface="Times New Roman" panose="02020603050405020304" pitchFamily="18" charset="0"/>
              </a:rPr>
              <a:t>Использование цифровых технологий при проведении аудита позволит оценить два вида риска (неотъемлемый риск и риск средств контроля) в их взаимосвязи, что позволит разработать и спланировать аудиторские процедуры, позволяющие обеспечить разумную уверенность как в бухгалтерских оценках, так и в раскрытии информации. </a:t>
            </a:r>
          </a:p>
          <a:p>
            <a:endParaRPr lang="ru-RU" dirty="0"/>
          </a:p>
        </p:txBody>
      </p:sp>
      <p:sp>
        <p:nvSpPr>
          <p:cNvPr id="2" name="Заголовок 1"/>
          <p:cNvSpPr>
            <a:spLocks noGrp="1"/>
          </p:cNvSpPr>
          <p:nvPr>
            <p:ph type="title"/>
          </p:nvPr>
        </p:nvSpPr>
        <p:spPr>
          <a:xfrm>
            <a:off x="272480" y="404664"/>
            <a:ext cx="8949061" cy="1039427"/>
          </a:xfrm>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пересмотренный</a:t>
            </a:r>
            <a:r>
              <a:rPr lang="ru-RU" sz="2000" b="1" dirty="0" smtClean="0">
                <a:latin typeface="Times New Roman" panose="02020603050405020304" pitchFamily="18" charset="0"/>
                <a:cs typeface="Times New Roman" pitchFamily="18" charset="0"/>
              </a:rPr>
              <a:t>)</a:t>
            </a:r>
            <a:endParaRPr lang="ru-RU" sz="2000" dirty="0"/>
          </a:p>
        </p:txBody>
      </p:sp>
    </p:spTree>
    <p:extLst>
      <p:ext uri="{BB962C8B-B14F-4D97-AF65-F5344CB8AC3E}">
        <p14:creationId xmlns:p14="http://schemas.microsoft.com/office/powerpoint/2010/main" val="34274052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algn="just"/>
            <a:r>
              <a:rPr lang="ru-RU" b="1" dirty="0"/>
              <a:t>Рекомендации</a:t>
            </a:r>
            <a:br>
              <a:rPr lang="ru-RU" b="1" dirty="0"/>
            </a:br>
            <a:r>
              <a:rPr lang="ru-RU" b="1" dirty="0"/>
              <a:t>аудиторским организациям, индивидуальным аудиторам, аудиторам по проведению аудита годовой бухгалтерской отчетности организаций за 2021 год</a:t>
            </a:r>
            <a:br>
              <a:rPr lang="ru-RU" b="1" dirty="0"/>
            </a:br>
            <a:r>
              <a:rPr lang="ru-RU" b="1" dirty="0"/>
              <a:t>(приложение к письму от 18 января 2022 г. N 07-04-09/2185)</a:t>
            </a:r>
            <a:endParaRPr lang="ru-RU" dirty="0"/>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Согласно  </a:t>
            </a:r>
            <a:r>
              <a:rPr lang="ru-RU" dirty="0">
                <a:latin typeface="Times New Roman" panose="02020603050405020304" pitchFamily="18" charset="0"/>
                <a:cs typeface="Times New Roman" panose="02020603050405020304" pitchFamily="18" charset="0"/>
                <a:hlinkClick r:id="rId2"/>
              </a:rPr>
              <a:t>МСА 540</a:t>
            </a:r>
            <a:r>
              <a:rPr lang="ru-RU" dirty="0">
                <a:latin typeface="Times New Roman" panose="02020603050405020304" pitchFamily="18" charset="0"/>
                <a:cs typeface="Times New Roman" panose="02020603050405020304" pitchFamily="18" charset="0"/>
              </a:rPr>
              <a:t> (пересмотренный) "Аудит оценочных значений соответствующего раскрытия информации" </a:t>
            </a:r>
            <a:endParaRPr lang="ru-RU" b="1" dirty="0">
              <a:latin typeface="Times New Roman" panose="02020603050405020304" pitchFamily="18" charset="0"/>
              <a:cs typeface="Times New Roman" panose="02020603050405020304" pitchFamily="18" charset="0"/>
            </a:endParaRPr>
          </a:p>
          <a:p>
            <a:pPr algn="just"/>
            <a:r>
              <a:rPr lang="ru-RU" b="1" dirty="0">
                <a:latin typeface="Times New Roman" panose="02020603050405020304" pitchFamily="18" charset="0"/>
                <a:cs typeface="Times New Roman" panose="02020603050405020304" pitchFamily="18" charset="0"/>
              </a:rPr>
              <a:t>определяется</a:t>
            </a:r>
            <a:r>
              <a:rPr lang="ru-RU" dirty="0">
                <a:latin typeface="Times New Roman" panose="02020603050405020304" pitchFamily="18" charset="0"/>
                <a:cs typeface="Times New Roman" panose="02020603050405020304" pitchFamily="18" charset="0"/>
              </a:rPr>
              <a:t>, является ли какой-либо из рисков существенного искажения значительным риском в соответствии с суждением аудиторской организации, индивидуального аудитора. </a:t>
            </a:r>
          </a:p>
          <a:p>
            <a:pPr algn="just"/>
            <a:r>
              <a:rPr lang="ru-RU" b="1" dirty="0">
                <a:latin typeface="Times New Roman" panose="02020603050405020304" pitchFamily="18" charset="0"/>
                <a:cs typeface="Times New Roman" panose="02020603050405020304" pitchFamily="18" charset="0"/>
              </a:rPr>
              <a:t>содержит</a:t>
            </a:r>
            <a:r>
              <a:rPr lang="ru-RU" dirty="0">
                <a:latin typeface="Times New Roman" panose="02020603050405020304" pitchFamily="18" charset="0"/>
                <a:cs typeface="Times New Roman" panose="02020603050405020304" pitchFamily="18" charset="0"/>
              </a:rPr>
              <a:t> специфические требования к аудиторской документации.</a:t>
            </a:r>
          </a:p>
          <a:p>
            <a:pPr algn="just"/>
            <a:r>
              <a:rPr lang="ru-RU" b="1" dirty="0">
                <a:latin typeface="Times New Roman" panose="02020603050405020304" pitchFamily="18" charset="0"/>
                <a:cs typeface="Times New Roman" panose="02020603050405020304" pitchFamily="18" charset="0"/>
              </a:rPr>
              <a:t>требует проведения</a:t>
            </a:r>
            <a:r>
              <a:rPr lang="ru-RU" dirty="0">
                <a:latin typeface="Times New Roman" panose="02020603050405020304" pitchFamily="18" charset="0"/>
                <a:cs typeface="Times New Roman" panose="02020603050405020304" pitchFamily="18" charset="0"/>
              </a:rPr>
              <a:t> ретроспективного анализа в отношении оценки риска для получения информации об эффективности процедур выработки оценочных значений руководством, аудиторских доказательств или, где это применимо, последующей переоценки, имеющей отношение к выработке оценочных значений текущего периода, а также аудиторских доказательств по таким вопросам, как неопределенность, раскрытие которой может потребоваться в бухгалтерской отчетности.</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по результатам оценки выявленных рисков </a:t>
            </a:r>
            <a:r>
              <a:rPr lang="ru-RU" b="1" dirty="0">
                <a:latin typeface="Times New Roman" panose="02020603050405020304" pitchFamily="18" charset="0"/>
                <a:cs typeface="Times New Roman" panose="02020603050405020304" pitchFamily="18" charset="0"/>
              </a:rPr>
              <a:t>делается вывод</a:t>
            </a:r>
            <a:r>
              <a:rPr lang="ru-RU" dirty="0">
                <a:latin typeface="Times New Roman" panose="02020603050405020304" pitchFamily="18" charset="0"/>
                <a:cs typeface="Times New Roman" panose="02020603050405020304" pitchFamily="18" charset="0"/>
              </a:rPr>
              <a:t> об их существенности и соответственном влиянии таковых на показатели бухгалтерской отчетности. Для проведения аудита оценочных значений требуется провести указанные аудиторские процедуры, выявить риски, дать им оценку и сформировать вывод о влиянии рисков на искажение показателей бухгалтерской отчетности.</a:t>
            </a:r>
          </a:p>
          <a:p>
            <a:endParaRPr lang="ru-RU" dirty="0"/>
          </a:p>
        </p:txBody>
      </p:sp>
      <p:sp>
        <p:nvSpPr>
          <p:cNvPr id="2" name="Заголовок 1"/>
          <p:cNvSpPr>
            <a:spLocks noGrp="1"/>
          </p:cNvSpPr>
          <p:nvPr>
            <p:ph type="title"/>
          </p:nvPr>
        </p:nvSpPr>
        <p:spPr/>
        <p:txBody>
          <a:bodyPr>
            <a:normAutofit/>
          </a:bodyPr>
          <a:lstStyle/>
          <a:p>
            <a:r>
              <a:rPr lang="ru-RU" sz="2000" b="1" dirty="0">
                <a:latin typeface="Times New Roman" panose="02020603050405020304" pitchFamily="18" charset="0"/>
                <a:cs typeface="Times New Roman" pitchFamily="18" charset="0"/>
              </a:rPr>
              <a:t>Аудит оценочных значений и соответствующего раскрытия информации (МСА 540 </a:t>
            </a:r>
            <a:r>
              <a:rPr lang="ru-RU" sz="2000" b="1" dirty="0" smtClean="0">
                <a:latin typeface="Times New Roman" panose="02020603050405020304" pitchFamily="18" charset="0"/>
                <a:cs typeface="Times New Roman" pitchFamily="18" charset="0"/>
              </a:rPr>
              <a:t>пересмотренный)</a:t>
            </a:r>
            <a:endParaRPr lang="ru-RU" sz="2000" dirty="0"/>
          </a:p>
        </p:txBody>
      </p:sp>
    </p:spTree>
    <p:extLst>
      <p:ext uri="{BB962C8B-B14F-4D97-AF65-F5344CB8AC3E}">
        <p14:creationId xmlns:p14="http://schemas.microsoft.com/office/powerpoint/2010/main" val="4193383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a:bodyPr>
          <a:lstStyle/>
          <a:p>
            <a:r>
              <a:rPr lang="ru-RU" dirty="0" smtClean="0">
                <a:latin typeface="Times New Roman" panose="02020603050405020304" pitchFamily="18" charset="0"/>
                <a:cs typeface="Times New Roman" panose="02020603050405020304" pitchFamily="18" charset="0"/>
              </a:rPr>
              <a:t>Типичная ошибка - отсутствие формирования оценочных обязательств или формирование их лишь по предстоящим отпускам.</a:t>
            </a:r>
          </a:p>
          <a:p>
            <a:r>
              <a:rPr lang="ru-RU" dirty="0" smtClean="0">
                <a:latin typeface="Times New Roman" panose="02020603050405020304" pitchFamily="18" charset="0"/>
                <a:cs typeface="Times New Roman" panose="02020603050405020304" pitchFamily="18" charset="0"/>
              </a:rPr>
              <a:t>Примеры оценочных обязательств:</a:t>
            </a:r>
          </a:p>
          <a:p>
            <a:r>
              <a:rPr lang="ru-RU" dirty="0" smtClean="0">
                <a:latin typeface="Times New Roman" panose="02020603050405020304" pitchFamily="18" charset="0"/>
                <a:cs typeface="Times New Roman" panose="02020603050405020304" pitchFamily="18" charset="0"/>
              </a:rPr>
              <a:t>- по судебным делам;</a:t>
            </a:r>
          </a:p>
          <a:p>
            <a:r>
              <a:rPr lang="ru-RU" dirty="0" smtClean="0">
                <a:latin typeface="Times New Roman" panose="02020603050405020304" pitchFamily="18" charset="0"/>
                <a:cs typeface="Times New Roman" panose="02020603050405020304" pitchFamily="18" charset="0"/>
              </a:rPr>
              <a:t>- по вознаграждениям работникам;</a:t>
            </a:r>
          </a:p>
          <a:p>
            <a:r>
              <a:rPr lang="ru-RU" dirty="0" smtClean="0">
                <a:latin typeface="Times New Roman" panose="02020603050405020304" pitchFamily="18" charset="0"/>
                <a:cs typeface="Times New Roman" panose="02020603050405020304" pitchFamily="18" charset="0"/>
              </a:rPr>
              <a:t>- по гарантийному ремонту и на непредвиденные расходы (в строительстве);</a:t>
            </a:r>
          </a:p>
          <a:p>
            <a:r>
              <a:rPr lang="ru-RU" dirty="0" smtClean="0">
                <a:latin typeface="Times New Roman" panose="02020603050405020304" pitchFamily="18" charset="0"/>
                <a:cs typeface="Times New Roman" panose="02020603050405020304" pitchFamily="18" charset="0"/>
              </a:rPr>
              <a:t>- по предстоящей реструктуризации </a:t>
            </a:r>
            <a:r>
              <a:rPr lang="ru-RU" dirty="0" smtClean="0">
                <a:latin typeface="Times New Roman" panose="02020603050405020304" pitchFamily="18" charset="0"/>
                <a:cs typeface="Times New Roman" panose="02020603050405020304" pitchFamily="18" charset="0"/>
              </a:rPr>
              <a:t>деятельности;</a:t>
            </a:r>
          </a:p>
          <a:p>
            <a:r>
              <a:rPr lang="ru-RU" dirty="0" smtClean="0">
                <a:latin typeface="Times New Roman" panose="02020603050405020304" pitchFamily="18" charset="0"/>
                <a:cs typeface="Times New Roman" panose="02020603050405020304" pitchFamily="18" charset="0"/>
              </a:rPr>
              <a:t>-по штрафам </a:t>
            </a:r>
            <a:r>
              <a:rPr lang="ru-RU" smtClean="0">
                <a:latin typeface="Times New Roman" panose="02020603050405020304" pitchFamily="18" charset="0"/>
                <a:cs typeface="Times New Roman" panose="02020603050405020304" pitchFamily="18" charset="0"/>
              </a:rPr>
              <a:t>и неустойкам</a:t>
            </a:r>
            <a:endParaRPr lang="ru-RU" dirty="0" smtClean="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3232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a:bodyPr>
          <a:lstStyle/>
          <a:p>
            <a:r>
              <a:rPr lang="ru-RU" dirty="0" smtClean="0">
                <a:latin typeface="Times New Roman" panose="02020603050405020304" pitchFamily="18" charset="0"/>
                <a:cs typeface="Times New Roman" panose="02020603050405020304" pitchFamily="18" charset="0"/>
              </a:rPr>
              <a:t>Дайджест № 2 комитета по стандартизации и методологии аудиторской деятельности:</a:t>
            </a:r>
          </a:p>
          <a:p>
            <a:r>
              <a:rPr lang="ru-RU" dirty="0" smtClean="0">
                <a:latin typeface="Times New Roman" panose="02020603050405020304" pitchFamily="18" charset="0"/>
                <a:cs typeface="Times New Roman" panose="02020603050405020304" pitchFamily="18" charset="0"/>
              </a:rPr>
              <a:t>- при отсутствии формирования оценочного обязательства – оценка искажения в соответствии с МСА 450</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85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fontScale="62500" lnSpcReduction="20000"/>
          </a:bodyPr>
          <a:lstStyle/>
          <a:p>
            <a:r>
              <a:rPr lang="ru-RU" dirty="0">
                <a:latin typeface="Times New Roman" panose="02020603050405020304" pitchFamily="18" charset="0"/>
                <a:cs typeface="Times New Roman" panose="02020603050405020304" pitchFamily="18" charset="0"/>
              </a:rPr>
              <a:t>11. Оценочные обязательства признаются в связи с предстоящим осуществлением программы действий, запланированной и контролируемой руководством организации, существенно изменяющей направления деятельности организации, объемы хозяйственных операций или способы их осуществления (далее - предстоящая реструктуризация деятельности организации) при выполнении всех условий, установленных пунктом </a:t>
            </a:r>
            <a:r>
              <a:rPr lang="ru-RU">
                <a:latin typeface="Times New Roman" panose="02020603050405020304" pitchFamily="18" charset="0"/>
                <a:cs typeface="Times New Roman" panose="02020603050405020304" pitchFamily="18" charset="0"/>
              </a:rPr>
              <a:t>5 </a:t>
            </a:r>
            <a:r>
              <a:rPr lang="ru-RU"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Положения, с учетом особенностей, установленных настоящим пунктом. Обязанности по предстоящей реструктуризации деятельности организации являются существующими на отчетную дату, при одновременном соблюдении следующих условий:</a:t>
            </a:r>
          </a:p>
          <a:p>
            <a:r>
              <a:rPr lang="ru-RU" dirty="0">
                <a:latin typeface="Times New Roman" panose="02020603050405020304" pitchFamily="18" charset="0"/>
                <a:cs typeface="Times New Roman" panose="02020603050405020304" pitchFamily="18" charset="0"/>
              </a:rPr>
              <a:t>а) организация имеет детальный утвержденный в надлежащем порядке план предстоящей реструктуризации своей деятельности, определяющий, как минимум:</a:t>
            </a:r>
          </a:p>
          <a:p>
            <a:r>
              <a:rPr lang="ru-RU" dirty="0">
                <a:latin typeface="Times New Roman" panose="02020603050405020304" pitchFamily="18" charset="0"/>
                <a:cs typeface="Times New Roman" panose="02020603050405020304" pitchFamily="18" charset="0"/>
              </a:rPr>
              <a:t>затрагиваемую предстоящей реструктуризацией деятельность (или часть деятельности) организации и места ее осуществления;</a:t>
            </a:r>
          </a:p>
          <a:p>
            <a:r>
              <a:rPr lang="ru-RU" dirty="0">
                <a:latin typeface="Times New Roman" panose="02020603050405020304" pitchFamily="18" charset="0"/>
                <a:cs typeface="Times New Roman" panose="02020603050405020304" pitchFamily="18" charset="0"/>
              </a:rPr>
              <a:t>структурные подразделения, функции и примерное количество работников организации, которым будет выплачена компенсация в связи с прекращением трудовых отношений с ними;</a:t>
            </a:r>
          </a:p>
          <a:p>
            <a:r>
              <a:rPr lang="ru-RU" dirty="0">
                <a:latin typeface="Times New Roman" panose="02020603050405020304" pitchFamily="18" charset="0"/>
                <a:cs typeface="Times New Roman" panose="02020603050405020304" pitchFamily="18" charset="0"/>
              </a:rPr>
              <a:t>расходы, необходимые для проведения предстоящей реструктуризации деятельности организации;</a:t>
            </a:r>
          </a:p>
          <a:p>
            <a:r>
              <a:rPr lang="ru-RU" dirty="0">
                <a:latin typeface="Times New Roman" panose="02020603050405020304" pitchFamily="18" charset="0"/>
                <a:cs typeface="Times New Roman" panose="02020603050405020304" pitchFamily="18" charset="0"/>
              </a:rPr>
              <a:t>время начала исполнения плана предстоящей реструктуризации деятельности организации;</a:t>
            </a:r>
          </a:p>
          <a:p>
            <a:r>
              <a:rPr lang="ru-RU" dirty="0">
                <a:latin typeface="Times New Roman" panose="02020603050405020304" pitchFamily="18" charset="0"/>
                <a:cs typeface="Times New Roman" panose="02020603050405020304" pitchFamily="18" charset="0"/>
              </a:rPr>
              <a:t>б) организация своими действиями и (или) заявлениями создала у лиц, права которых затрагиваются предстоящей реструктуризацией деятельности организации, обоснованные ожидания, что план реструктуризации будет реализован в ближайшем будущем</a:t>
            </a: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2005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a:bodyPr>
          <a:lstStyle/>
          <a:p>
            <a:r>
              <a:rPr lang="ru-RU" sz="2000" dirty="0">
                <a:latin typeface="Times New Roman" panose="02020603050405020304" pitchFamily="18" charset="0"/>
                <a:cs typeface="Times New Roman" panose="02020603050405020304" pitchFamily="18" charset="0"/>
              </a:rPr>
              <a:t>15. Оценочное обязательство признается в бухгалтерском учете организации в величине, отражающей </a:t>
            </a:r>
            <a:r>
              <a:rPr lang="ru-RU" sz="2000" b="1" dirty="0">
                <a:latin typeface="Times New Roman" panose="02020603050405020304" pitchFamily="18" charset="0"/>
                <a:cs typeface="Times New Roman" panose="02020603050405020304" pitchFamily="18" charset="0"/>
              </a:rPr>
              <a:t>наиболее достоверную денежную оценку расходов, необходимых для расчетов по этому обязательству. Наиболее достоверная оценка расходов представляет собой величину, необходимую непосредственно для исполнения (погашения) обязательства по состоянию на отчетную дату или для перевода обязательства на другое лицо по состоянию на отчетную дату.</a:t>
            </a:r>
          </a:p>
          <a:p>
            <a:r>
              <a:rPr lang="ru-RU" sz="2000" dirty="0">
                <a:latin typeface="Times New Roman" panose="02020603050405020304" pitchFamily="18" charset="0"/>
                <a:cs typeface="Times New Roman" panose="02020603050405020304" pitchFamily="18" charset="0"/>
              </a:rPr>
              <a:t>16. Величина оценочного обязательства определяется организацией на основе имеющихся фактов хозяйственной жизни организации, опыта в отношении исполнения аналогичных обязательств, а также, при необходимости, мнений экспертов. Организация обеспечивает документальное подтверждение обоснованности такой оценки.</a:t>
            </a:r>
          </a:p>
          <a:p>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517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2520" y="1844824"/>
            <a:ext cx="8784976" cy="4281339"/>
          </a:xfrm>
        </p:spPr>
        <p:txBody>
          <a:bodyPr>
            <a:normAutofit/>
          </a:bodyPr>
          <a:lstStyle/>
          <a:p>
            <a:r>
              <a:rPr lang="ru-RU" dirty="0" smtClean="0">
                <a:latin typeface="Times New Roman" panose="02020603050405020304" pitchFamily="18" charset="0"/>
                <a:cs typeface="Times New Roman" panose="02020603050405020304" pitchFamily="18" charset="0"/>
              </a:rPr>
              <a:t>Типичная ошибка – оценочное обязательство формируется по принципам, установленным в учетной политике без учета реальной оценки величины ожидаемых обязательств</a:t>
            </a:r>
            <a:endParaRPr lang="ru-RU"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p:txBody>
          <a:bodyPr>
            <a:normAutofit/>
          </a:bodyPr>
          <a:lstStyle/>
          <a:p>
            <a:r>
              <a:rPr lang="ru-RU" sz="1800" dirty="0" smtClean="0">
                <a:latin typeface="Times New Roman" panose="02020603050405020304" pitchFamily="18" charset="0"/>
                <a:cs typeface="Times New Roman" panose="02020603050405020304" pitchFamily="18" charset="0"/>
              </a:rPr>
              <a:t>ПБУ 8</a:t>
            </a:r>
            <a:r>
              <a:rPr lang="en-US" sz="1800" dirty="0" smtClean="0">
                <a:latin typeface="Times New Roman" panose="02020603050405020304" pitchFamily="18" charset="0"/>
                <a:cs typeface="Times New Roman" panose="02020603050405020304" pitchFamily="18" charset="0"/>
              </a:rPr>
              <a:t>/2010  </a:t>
            </a:r>
            <a:r>
              <a:rPr lang="ru-RU" sz="1800" dirty="0" smtClean="0">
                <a:latin typeface="Times New Roman" panose="02020603050405020304" pitchFamily="18" charset="0"/>
                <a:cs typeface="Times New Roman" panose="02020603050405020304" pitchFamily="18" charset="0"/>
              </a:rPr>
              <a:t>«Оценочные </a:t>
            </a:r>
            <a:r>
              <a:rPr lang="ru-RU" sz="1800" dirty="0">
                <a:latin typeface="Times New Roman" panose="02020603050405020304" pitchFamily="18" charset="0"/>
                <a:cs typeface="Times New Roman" panose="02020603050405020304" pitchFamily="18" charset="0"/>
              </a:rPr>
              <a:t>обязательства, условные обязательства и условные </a:t>
            </a:r>
            <a:r>
              <a:rPr lang="ru-RU" sz="1800" dirty="0" smtClean="0">
                <a:latin typeface="Times New Roman" panose="02020603050405020304" pitchFamily="18" charset="0"/>
                <a:cs typeface="Times New Roman" panose="02020603050405020304" pitchFamily="18" charset="0"/>
              </a:rPr>
              <a:t>активы»</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5624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1553</TotalTime>
  <Words>4030</Words>
  <Application>Microsoft Office PowerPoint</Application>
  <PresentationFormat>Лист A4 (210x297 мм)</PresentationFormat>
  <Paragraphs>266</Paragraphs>
  <Slides>46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46</vt:i4>
      </vt:variant>
    </vt:vector>
  </HeadingPairs>
  <TitlesOfParts>
    <vt:vector size="47" baseType="lpstr">
      <vt:lpstr>Волна</vt:lpstr>
      <vt:lpstr>Презентация PowerPoint</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8/2010  «Оценочные обязательства, условные обязательства и условные активы»</vt:lpstr>
      <vt:lpstr>ПБУ 21/2008 «Изменения оценочных значений»</vt:lpstr>
      <vt:lpstr>Презентация PowerPoint</vt:lpstr>
      <vt:lpstr>Аудит оценочных значений и соответствующего раскрытия информации (МСА 540 пересмотренный) </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 </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lpstr>Аудит оценочных значений и соответствующего раскрытия информации (МСА 540 пересмотренный)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Ирина Аркадьевна Пантелеева</cp:lastModifiedBy>
  <cp:revision>221</cp:revision>
  <dcterms:created xsi:type="dcterms:W3CDTF">2018-02-23T15:09:30Z</dcterms:created>
  <dcterms:modified xsi:type="dcterms:W3CDTF">2024-09-17T05:52:29Z</dcterms:modified>
</cp:coreProperties>
</file>